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71" r:id="rId12"/>
    <p:sldId id="269" r:id="rId13"/>
    <p:sldId id="267" r:id="rId14"/>
    <p:sldId id="270" r:id="rId15"/>
    <p:sldId id="268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eb.cs.wpi.edu/~emmanuel/courses/cs4518/C17/slides/lecture03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stackoverflow.com/questions/6674341/how-to-use-scrollview-in-android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Android - UI Layouts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A layout defines the visual structure for a user to interface with your app, such as in an activity. 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Android provides a range of libraries, canonical starting points, and techniques to display and position content.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1. Linear Layout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Autofit/>
          </a:bodyPr>
          <a:lstStyle/>
          <a:p>
            <a:pPr fontAlgn="base"/>
            <a:r>
              <a:rPr lang="en-US" sz="2250" b="1" dirty="0" err="1" smtClean="0"/>
              <a:t>LinearLayout</a:t>
            </a:r>
            <a:r>
              <a:rPr lang="en-US" sz="2250" dirty="0" smtClean="0"/>
              <a:t> organizes Views in a linear order, horizontally or vertically.    A Linear manner means </a:t>
            </a:r>
            <a:r>
              <a:rPr lang="en-US" sz="2250" b="1" dirty="0" smtClean="0"/>
              <a:t>one element per line. </a:t>
            </a:r>
          </a:p>
          <a:p>
            <a:pPr fontAlgn="base"/>
            <a:r>
              <a:rPr lang="en-US" sz="2250" dirty="0" smtClean="0"/>
              <a:t>In this, arrangement of the </a:t>
            </a:r>
            <a:r>
              <a:rPr lang="en-US" sz="2250" b="1" dirty="0" smtClean="0"/>
              <a:t>elements is in a top to bottom manner. </a:t>
            </a:r>
          </a:p>
          <a:p>
            <a:pPr fontAlgn="base"/>
            <a:r>
              <a:rPr lang="en-US" sz="2250" dirty="0" smtClean="0"/>
              <a:t>It is </a:t>
            </a:r>
            <a:r>
              <a:rPr lang="en-US" sz="2250" b="1" dirty="0" smtClean="0"/>
              <a:t>straightforward and efficient for arranging elements in a single row or column</a:t>
            </a:r>
            <a:r>
              <a:rPr lang="en-US" sz="2250" dirty="0" smtClean="0"/>
              <a:t>. </a:t>
            </a:r>
          </a:p>
          <a:p>
            <a:pPr fontAlgn="base"/>
            <a:r>
              <a:rPr lang="en-US" sz="2250" dirty="0" smtClean="0"/>
              <a:t>This layout is particularly </a:t>
            </a:r>
            <a:r>
              <a:rPr lang="en-US" sz="2250" b="1" dirty="0" smtClean="0"/>
              <a:t>useful for creating forms, toolbars, or any interface </a:t>
            </a:r>
            <a:r>
              <a:rPr lang="en-US" sz="2250" dirty="0" smtClean="0"/>
              <a:t>where a </a:t>
            </a:r>
            <a:r>
              <a:rPr lang="en-US" sz="2250" b="1" dirty="0" smtClean="0"/>
              <a:t>sequential arrangement of elements </a:t>
            </a:r>
            <a:r>
              <a:rPr lang="en-US" sz="2250" dirty="0" smtClean="0"/>
              <a:t>is needed.</a:t>
            </a:r>
          </a:p>
          <a:p>
            <a:pPr fontAlgn="base"/>
            <a:r>
              <a:rPr lang="en-US" sz="2250" dirty="0" smtClean="0"/>
              <a:t>This can have two orientations:</a:t>
            </a:r>
            <a:br>
              <a:rPr lang="en-US" sz="2250" dirty="0" smtClean="0"/>
            </a:br>
            <a:r>
              <a:rPr lang="en-US" sz="2250" b="1" dirty="0" smtClean="0"/>
              <a:t>a. Vertical Orientation –</a:t>
            </a:r>
            <a:r>
              <a:rPr lang="en-US" sz="2250" dirty="0" smtClean="0"/>
              <a:t> It is shown above where the widgets such as </a:t>
            </a:r>
            <a:r>
              <a:rPr lang="en-US" sz="2250" dirty="0" err="1" smtClean="0"/>
              <a:t>TextViews</a:t>
            </a:r>
            <a:r>
              <a:rPr lang="en-US" sz="2250" dirty="0" smtClean="0"/>
              <a:t>, and all in a vertical manner.</a:t>
            </a:r>
            <a:br>
              <a:rPr lang="en-US" sz="2250" dirty="0" smtClean="0"/>
            </a:br>
            <a:r>
              <a:rPr lang="en-US" sz="2250" b="1" dirty="0" smtClean="0"/>
              <a:t>b. Horizontal Orientation –</a:t>
            </a:r>
            <a:r>
              <a:rPr lang="en-US" sz="2250" dirty="0" smtClean="0"/>
              <a:t> It is shown above where the widgets such as </a:t>
            </a:r>
            <a:r>
              <a:rPr lang="en-US" sz="2250" dirty="0" err="1" smtClean="0"/>
              <a:t>TextViews</a:t>
            </a:r>
            <a:r>
              <a:rPr lang="en-US" sz="2250" dirty="0" smtClean="0"/>
              <a:t>, and all in a horizontal manner.</a:t>
            </a:r>
          </a:p>
          <a:p>
            <a:pPr fontAlgn="base"/>
            <a:endParaRPr lang="en-US" sz="2250" dirty="0" smtClean="0"/>
          </a:p>
          <a:p>
            <a:endParaRPr lang="en-US" sz="225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533400"/>
            <a:ext cx="72390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762000" y="1600200"/>
            <a:ext cx="3124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1752600"/>
            <a:ext cx="2143125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1524000"/>
            <a:ext cx="2638425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b="1" dirty="0" smtClean="0"/>
              <a:t>2. Relative Layout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10200"/>
          </a:xfrm>
        </p:spPr>
        <p:txBody>
          <a:bodyPr>
            <a:noAutofit/>
          </a:bodyPr>
          <a:lstStyle/>
          <a:p>
            <a:pPr fontAlgn="base"/>
            <a:r>
              <a:rPr lang="en-US" sz="2230" b="1" dirty="0" smtClean="0"/>
              <a:t>This layout is for specifying the position of the elements in relation to the other elements that are present there.</a:t>
            </a:r>
          </a:p>
          <a:p>
            <a:pPr fontAlgn="base"/>
            <a:r>
              <a:rPr lang="en-US" sz="2230" dirty="0" smtClean="0"/>
              <a:t>In the relative layout, </a:t>
            </a:r>
            <a:r>
              <a:rPr lang="en-US" sz="2230" b="1" dirty="0" smtClean="0"/>
              <a:t>alignment of the position of the elements to the parent container is possible</a:t>
            </a:r>
            <a:r>
              <a:rPr lang="en-US" sz="2230" dirty="0" smtClean="0"/>
              <a:t>. </a:t>
            </a:r>
          </a:p>
          <a:p>
            <a:pPr fontAlgn="base"/>
            <a:r>
              <a:rPr lang="en-US" sz="2230" dirty="0" smtClean="0"/>
              <a:t>To define it in such a way, we write the following:</a:t>
            </a:r>
          </a:p>
          <a:p>
            <a:pPr fontAlgn="base"/>
            <a:r>
              <a:rPr lang="en-US" sz="2230" b="1" dirty="0" err="1" smtClean="0"/>
              <a:t>android:layout_alignParentTop</a:t>
            </a:r>
            <a:r>
              <a:rPr lang="en-US" sz="2230" b="1" dirty="0" smtClean="0"/>
              <a:t>= “true”</a:t>
            </a:r>
          </a:p>
          <a:p>
            <a:pPr fontAlgn="base"/>
            <a:r>
              <a:rPr lang="en-US" sz="2230" b="1" dirty="0" err="1" smtClean="0"/>
              <a:t>android:layout_alignParentLeft</a:t>
            </a:r>
            <a:r>
              <a:rPr lang="en-US" sz="2230" b="1" dirty="0" smtClean="0"/>
              <a:t>= “true”</a:t>
            </a:r>
          </a:p>
          <a:p>
            <a:pPr fontAlgn="base"/>
            <a:r>
              <a:rPr lang="en-US" sz="2230" dirty="0" smtClean="0"/>
              <a:t>If we write the above code, the element will get aligned on the top left of the parent container.</a:t>
            </a:r>
          </a:p>
          <a:p>
            <a:pPr fontAlgn="base"/>
            <a:r>
              <a:rPr lang="en-US" sz="2230" dirty="0" smtClean="0"/>
              <a:t>If we </a:t>
            </a:r>
            <a:r>
              <a:rPr lang="en-US" sz="2230" b="1" dirty="0" smtClean="0"/>
              <a:t>want to align it with some other element in the same container</a:t>
            </a:r>
            <a:r>
              <a:rPr lang="en-US" sz="2230" dirty="0" smtClean="0"/>
              <a:t>, it can be defined is as follows:</a:t>
            </a:r>
          </a:p>
          <a:p>
            <a:pPr fontAlgn="base"/>
            <a:r>
              <a:rPr lang="en-US" sz="2230" b="1" dirty="0" err="1" smtClean="0"/>
              <a:t>android:layout_alignLeft</a:t>
            </a:r>
            <a:r>
              <a:rPr lang="en-US" sz="2230" b="1" dirty="0" smtClean="0"/>
              <a:t>= “@+id/</a:t>
            </a:r>
            <a:r>
              <a:rPr lang="en-US" sz="2230" b="1" dirty="0" err="1" smtClean="0"/>
              <a:t>element_name</a:t>
            </a:r>
            <a:r>
              <a:rPr lang="en-US" sz="2230" b="1" dirty="0" smtClean="0"/>
              <a:t>”</a:t>
            </a:r>
          </a:p>
          <a:p>
            <a:pPr fontAlgn="base"/>
            <a:r>
              <a:rPr lang="en-US" sz="2230" b="1" dirty="0" err="1" smtClean="0"/>
              <a:t>android:layout_below</a:t>
            </a:r>
            <a:r>
              <a:rPr lang="en-US" sz="2230" b="1" dirty="0" smtClean="0"/>
              <a:t>= “@+id/</a:t>
            </a:r>
            <a:r>
              <a:rPr lang="en-US" sz="2230" b="1" dirty="0" err="1" smtClean="0"/>
              <a:t>element_name</a:t>
            </a:r>
            <a:r>
              <a:rPr lang="en-US" sz="2230" b="1" dirty="0" smtClean="0"/>
              <a:t>”</a:t>
            </a:r>
          </a:p>
          <a:p>
            <a:pPr fontAlgn="base"/>
            <a:r>
              <a:rPr lang="en-US" sz="2230" dirty="0" smtClean="0"/>
              <a:t>This will align the element below the other element to its left.</a:t>
            </a:r>
          </a:p>
          <a:p>
            <a:endParaRPr lang="en-US" sz="223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990600"/>
            <a:ext cx="6496050" cy="501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2209800"/>
            <a:ext cx="2333625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Android Table 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Android </a:t>
            </a:r>
            <a:r>
              <a:rPr lang="en-US" dirty="0" err="1" smtClean="0"/>
              <a:t>TableLayout</a:t>
            </a:r>
            <a:r>
              <a:rPr lang="en-US" dirty="0" smtClean="0"/>
              <a:t> going to be arranged groups of views into rows and columns. </a:t>
            </a:r>
          </a:p>
          <a:p>
            <a:r>
              <a:rPr lang="en-US" dirty="0" smtClean="0"/>
              <a:t>You will use the &lt;</a:t>
            </a:r>
            <a:r>
              <a:rPr lang="en-US" dirty="0" err="1" smtClean="0"/>
              <a:t>TableRow</a:t>
            </a:r>
            <a:r>
              <a:rPr lang="en-US" dirty="0" smtClean="0"/>
              <a:t>&gt; element to build a row in the table. </a:t>
            </a:r>
          </a:p>
          <a:p>
            <a:r>
              <a:rPr lang="en-US" dirty="0" smtClean="0"/>
              <a:t>Each row has zero or more cells; each cell can hold one View object.</a:t>
            </a:r>
          </a:p>
          <a:p>
            <a:r>
              <a:rPr lang="en-US" dirty="0" err="1" smtClean="0"/>
              <a:t>TableLayout</a:t>
            </a:r>
            <a:r>
              <a:rPr lang="en-US" dirty="0" smtClean="0"/>
              <a:t> containers do not display border lines for their rows, columns, or cells.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0772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4520" y="1600200"/>
            <a:ext cx="2485959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081087" y="1848644"/>
            <a:ext cx="2790825" cy="40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b="1" dirty="0" smtClean="0"/>
              <a:t>Android List View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algn="just"/>
            <a:r>
              <a:rPr lang="en-US" dirty="0" smtClean="0"/>
              <a:t>Android </a:t>
            </a:r>
            <a:r>
              <a:rPr lang="en-US" b="1" dirty="0" err="1" smtClean="0"/>
              <a:t>ListView</a:t>
            </a:r>
            <a:r>
              <a:rPr lang="en-US" dirty="0" smtClean="0"/>
              <a:t> is a view which groups several items and display them in vertical scrollable list. </a:t>
            </a:r>
          </a:p>
          <a:p>
            <a:pPr algn="just"/>
            <a:r>
              <a:rPr lang="en-US" dirty="0" smtClean="0"/>
              <a:t>The list items are automatically inserted to the list using an </a:t>
            </a:r>
            <a:r>
              <a:rPr lang="en-US" b="1" dirty="0" smtClean="0"/>
              <a:t>Adapter</a:t>
            </a:r>
            <a:r>
              <a:rPr lang="en-US" dirty="0" smtClean="0"/>
              <a:t> that pulls content from a source such as an array or database.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1871" y="1600200"/>
            <a:ext cx="302925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What is Android View</a:t>
            </a:r>
            <a:r>
              <a:rPr lang="en-US" b="1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fontAlgn="base"/>
            <a:r>
              <a:rPr lang="en-US" dirty="0" smtClean="0"/>
              <a:t>A </a:t>
            </a:r>
            <a:r>
              <a:rPr lang="en-US" dirty="0" smtClean="0"/>
              <a:t>View is a simple building block of a user interface. </a:t>
            </a:r>
            <a:endParaRPr lang="en-US" dirty="0" smtClean="0"/>
          </a:p>
          <a:p>
            <a:pPr fontAlgn="base"/>
            <a:r>
              <a:rPr lang="en-US" dirty="0" smtClean="0"/>
              <a:t>.A </a:t>
            </a:r>
            <a:r>
              <a:rPr lang="en-US" dirty="0" smtClean="0"/>
              <a:t>view is a small rectangular box that responds to user inputs. </a:t>
            </a:r>
            <a:endParaRPr lang="en-US" dirty="0" smtClean="0"/>
          </a:p>
          <a:p>
            <a:pPr fontAlgn="base"/>
            <a:r>
              <a:rPr lang="en-US" dirty="0" err="1" smtClean="0"/>
              <a:t>Eg</a:t>
            </a:r>
            <a:r>
              <a:rPr lang="en-US" dirty="0" smtClean="0"/>
              <a:t>: </a:t>
            </a:r>
            <a:r>
              <a:rPr lang="en-US" dirty="0" err="1" smtClean="0"/>
              <a:t>EditText</a:t>
            </a:r>
            <a:r>
              <a:rPr lang="en-US" dirty="0" smtClean="0"/>
              <a:t>, Button, </a:t>
            </a:r>
            <a:r>
              <a:rPr lang="en-US" dirty="0" err="1" smtClean="0"/>
              <a:t>CheckBox</a:t>
            </a:r>
            <a:r>
              <a:rPr lang="en-US" dirty="0" smtClean="0"/>
              <a:t>, etc. It </a:t>
            </a:r>
            <a:r>
              <a:rPr lang="en-US" dirty="0" smtClean="0"/>
              <a:t>is a small rectangular box that can be </a:t>
            </a:r>
            <a:r>
              <a:rPr lang="en-US" dirty="0" err="1" smtClean="0"/>
              <a:t>TextView</a:t>
            </a:r>
            <a:r>
              <a:rPr lang="en-US" dirty="0" smtClean="0"/>
              <a:t>, </a:t>
            </a:r>
            <a:r>
              <a:rPr lang="en-US" dirty="0" err="1" smtClean="0"/>
              <a:t>EditText</a:t>
            </a:r>
            <a:r>
              <a:rPr lang="en-US" dirty="0" smtClean="0"/>
              <a:t>, or even a button. </a:t>
            </a:r>
          </a:p>
          <a:p>
            <a:pPr fontAlgn="base"/>
            <a:r>
              <a:rPr lang="en-US" dirty="0" smtClean="0"/>
              <a:t>It occupies the area on the screen in a rectangular area and is responsible for drawing and event handling. </a:t>
            </a:r>
          </a:p>
          <a:p>
            <a:pPr fontAlgn="base"/>
            <a:r>
              <a:rPr lang="en-US" b="1" dirty="0" smtClean="0"/>
              <a:t>View is a </a:t>
            </a:r>
            <a:r>
              <a:rPr lang="en-US" b="1" dirty="0" err="1" smtClean="0"/>
              <a:t>superclass</a:t>
            </a:r>
            <a:r>
              <a:rPr lang="en-US" b="1" dirty="0" smtClean="0"/>
              <a:t> of all the graphical user interface components.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Why and How to use the View in Android</a:t>
            </a:r>
            <a:r>
              <a:rPr lang="en-US" b="1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</a:t>
            </a:r>
            <a:r>
              <a:rPr lang="en-US" dirty="0" smtClean="0"/>
              <a:t>use of a view is to draw content on the screen of the user’s Android device. </a:t>
            </a:r>
          </a:p>
          <a:p>
            <a:r>
              <a:rPr lang="en-US" dirty="0" smtClean="0"/>
              <a:t>A view can be easily implemented in an Application using the java code. </a:t>
            </a:r>
            <a:r>
              <a:rPr lang="en-US" dirty="0" smtClean="0"/>
              <a:t> </a:t>
            </a:r>
          </a:p>
          <a:p>
            <a:r>
              <a:rPr lang="en-US" dirty="0" smtClean="0"/>
              <a:t>View is a basic building block of UI (User Interface) in </a:t>
            </a:r>
            <a:r>
              <a:rPr lang="en-US" dirty="0" smtClean="0"/>
              <a:t>android.</a:t>
            </a:r>
          </a:p>
          <a:p>
            <a:r>
              <a:rPr lang="en-US" b="1" dirty="0" smtClean="0"/>
              <a:t> </a:t>
            </a:r>
            <a:r>
              <a:rPr lang="en-US" b="1" dirty="0" err="1" smtClean="0"/>
              <a:t>ViewGroup</a:t>
            </a:r>
            <a:r>
              <a:rPr lang="en-US" b="1" dirty="0" smtClean="0"/>
              <a:t> is an invisible container of other views (child views) and other </a:t>
            </a:r>
            <a:r>
              <a:rPr lang="en-US" b="1" dirty="0" err="1" smtClean="0"/>
              <a:t>ViewGroup</a:t>
            </a:r>
            <a:r>
              <a:rPr lang="en-US" b="1" dirty="0" smtClean="0"/>
              <a:t>. </a:t>
            </a:r>
          </a:p>
          <a:p>
            <a:r>
              <a:rPr lang="en-US" b="1" dirty="0" err="1" smtClean="0"/>
              <a:t>Eg</a:t>
            </a:r>
            <a:r>
              <a:rPr lang="en-US" b="1" dirty="0" smtClean="0"/>
              <a:t>: </a:t>
            </a:r>
            <a:r>
              <a:rPr lang="en-US" b="1" dirty="0" err="1" smtClean="0"/>
              <a:t>LinearLayout</a:t>
            </a:r>
            <a:r>
              <a:rPr lang="en-US" b="1" dirty="0" smtClean="0"/>
              <a:t> is a </a:t>
            </a:r>
            <a:r>
              <a:rPr lang="en-US" b="1" dirty="0" err="1" smtClean="0"/>
              <a:t>ViewGroup</a:t>
            </a:r>
            <a:r>
              <a:rPr lang="en-US" b="1" dirty="0" smtClean="0"/>
              <a:t> that can contain other views in it.</a:t>
            </a: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Types of Android Views</a:t>
            </a:r>
            <a:endParaRPr lang="en-US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524000"/>
            <a:ext cx="3505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What is Android View Group?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572000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b="1" dirty="0" smtClean="0"/>
              <a:t>A View Group is a subclass of the </a:t>
            </a:r>
            <a:r>
              <a:rPr lang="en-US" b="1" dirty="0" err="1" smtClean="0"/>
              <a:t>ViewClass</a:t>
            </a:r>
            <a:r>
              <a:rPr lang="en-US" b="1" dirty="0" smtClean="0"/>
              <a:t> and can be considered as a </a:t>
            </a:r>
            <a:r>
              <a:rPr lang="en-US" b="1" dirty="0" err="1" smtClean="0"/>
              <a:t>superclass</a:t>
            </a:r>
            <a:r>
              <a:rPr lang="en-US" b="1" dirty="0" smtClean="0"/>
              <a:t> of Layouts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It provides an invisible container to hold the views or layouts. </a:t>
            </a:r>
          </a:p>
          <a:p>
            <a:pPr algn="just"/>
            <a:r>
              <a:rPr lang="en-US" dirty="0" err="1" smtClean="0"/>
              <a:t>ViewGroup</a:t>
            </a:r>
            <a:r>
              <a:rPr lang="en-US" dirty="0" smtClean="0"/>
              <a:t> instances and views work together as a container for Layouts.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1600200"/>
            <a:ext cx="3657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What is Android Layout?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 algn="just" fontAlgn="base"/>
            <a:r>
              <a:rPr lang="en-US" b="1" dirty="0" smtClean="0"/>
              <a:t>Layout basically refers to the arrangement of elements on a page these elements are likely to be images, texts or styles. </a:t>
            </a:r>
          </a:p>
          <a:p>
            <a:r>
              <a:rPr lang="en-US" dirty="0" smtClean="0"/>
              <a:t>They define the structure of </a:t>
            </a:r>
            <a:r>
              <a:rPr lang="en-US" u="sng" dirty="0" smtClean="0">
                <a:hlinkClick r:id="rId2"/>
              </a:rPr>
              <a:t>android user interface</a:t>
            </a:r>
            <a:r>
              <a:rPr lang="en-US" dirty="0" smtClean="0"/>
              <a:t> in the app, like in an activity. </a:t>
            </a:r>
          </a:p>
          <a:p>
            <a:r>
              <a:rPr lang="en-US" dirty="0" smtClean="0"/>
              <a:t>All elements in the layout are built with the help of Views and </a:t>
            </a:r>
            <a:r>
              <a:rPr lang="en-US" dirty="0" err="1" smtClean="0"/>
              <a:t>ViewGroups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These layouts can have various widgets like buttons, labels, textboxes, and many others. </a:t>
            </a:r>
          </a:p>
          <a:p>
            <a:pPr algn="just" fontAlgn="base"/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52400"/>
            <a:ext cx="73152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Attributes of Layout in Android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5638800"/>
          </a:xfrm>
        </p:spPr>
        <p:txBody>
          <a:bodyPr>
            <a:noAutofit/>
          </a:bodyPr>
          <a:lstStyle/>
          <a:p>
            <a:pPr fontAlgn="base"/>
            <a:r>
              <a:rPr lang="en-US" sz="2000" dirty="0" smtClean="0"/>
              <a:t>The following are the attributes for customizing a Layout while defining it:</a:t>
            </a:r>
          </a:p>
          <a:p>
            <a:pPr fontAlgn="base"/>
            <a:r>
              <a:rPr lang="en-US" sz="2000" b="1" dirty="0" err="1" smtClean="0"/>
              <a:t>android:id</a:t>
            </a:r>
            <a:r>
              <a:rPr lang="en-US" sz="2000" b="1" dirty="0" smtClean="0"/>
              <a:t>:</a:t>
            </a:r>
            <a:r>
              <a:rPr lang="en-US" sz="2000" dirty="0" smtClean="0"/>
              <a:t> It uniquely identifies the Android Layout.</a:t>
            </a:r>
          </a:p>
          <a:p>
            <a:pPr fontAlgn="base"/>
            <a:r>
              <a:rPr lang="en-US" sz="2000" b="1" dirty="0" err="1" smtClean="0"/>
              <a:t>android:hint</a:t>
            </a:r>
            <a:r>
              <a:rPr lang="en-US" sz="2000" b="1" dirty="0" smtClean="0"/>
              <a:t>:</a:t>
            </a:r>
            <a:r>
              <a:rPr lang="en-US" sz="2000" dirty="0" smtClean="0"/>
              <a:t> It shows the hint of what to fill inside the </a:t>
            </a:r>
            <a:r>
              <a:rPr lang="en-US" sz="2000" dirty="0" err="1" smtClean="0"/>
              <a:t>EditText</a:t>
            </a:r>
            <a:r>
              <a:rPr lang="en-US" sz="2000" dirty="0" smtClean="0"/>
              <a:t>.</a:t>
            </a:r>
          </a:p>
          <a:p>
            <a:pPr fontAlgn="base"/>
            <a:r>
              <a:rPr lang="en-US" sz="2000" b="1" dirty="0" err="1" smtClean="0"/>
              <a:t>android:layout_height</a:t>
            </a:r>
            <a:r>
              <a:rPr lang="en-US" sz="2000" b="1" dirty="0" smtClean="0"/>
              <a:t>:</a:t>
            </a:r>
            <a:r>
              <a:rPr lang="en-US" sz="2000" dirty="0" smtClean="0"/>
              <a:t> It sets the height of the layout.</a:t>
            </a:r>
          </a:p>
          <a:p>
            <a:pPr fontAlgn="base"/>
            <a:r>
              <a:rPr lang="en-US" sz="2000" b="1" dirty="0" err="1" smtClean="0"/>
              <a:t>android:layout_width</a:t>
            </a:r>
            <a:r>
              <a:rPr lang="en-US" sz="2000" b="1" dirty="0" smtClean="0"/>
              <a:t>:</a:t>
            </a:r>
            <a:r>
              <a:rPr lang="en-US" sz="2000" dirty="0" smtClean="0"/>
              <a:t> It sets the width of the layout.</a:t>
            </a:r>
          </a:p>
          <a:p>
            <a:pPr fontAlgn="base"/>
            <a:r>
              <a:rPr lang="en-US" sz="2000" b="1" dirty="0" err="1" smtClean="0"/>
              <a:t>android:layout_gravity</a:t>
            </a:r>
            <a:r>
              <a:rPr lang="en-US" sz="2000" b="1" dirty="0" smtClean="0"/>
              <a:t>:</a:t>
            </a:r>
            <a:r>
              <a:rPr lang="en-US" sz="2000" dirty="0" smtClean="0"/>
              <a:t> It sets the position of the child view.</a:t>
            </a:r>
          </a:p>
          <a:p>
            <a:pPr fontAlgn="base"/>
            <a:r>
              <a:rPr lang="en-US" sz="2000" b="1" dirty="0" err="1" smtClean="0"/>
              <a:t>android:layout_marginTop</a:t>
            </a:r>
            <a:r>
              <a:rPr lang="en-US" sz="2000" b="1" dirty="0" smtClean="0"/>
              <a:t>:</a:t>
            </a:r>
            <a:r>
              <a:rPr lang="en-US" sz="2000" dirty="0" smtClean="0"/>
              <a:t> It sets the margin of the from the top of the layout.</a:t>
            </a:r>
          </a:p>
          <a:p>
            <a:pPr fontAlgn="base"/>
            <a:r>
              <a:rPr lang="en-US" sz="2000" b="1" dirty="0" err="1" smtClean="0"/>
              <a:t>android:layout_marginBottom</a:t>
            </a:r>
            <a:r>
              <a:rPr lang="en-US" sz="2000" b="1" dirty="0" smtClean="0"/>
              <a:t>:</a:t>
            </a:r>
            <a:r>
              <a:rPr lang="en-US" sz="2000" dirty="0" smtClean="0"/>
              <a:t> It sets the margin of the from the bottom of the layout.</a:t>
            </a:r>
          </a:p>
          <a:p>
            <a:pPr fontAlgn="base"/>
            <a:r>
              <a:rPr lang="en-US" sz="2000" b="1" dirty="0" err="1" smtClean="0"/>
              <a:t>android:layout_marginLeft</a:t>
            </a:r>
            <a:r>
              <a:rPr lang="en-US" sz="2000" b="1" dirty="0" smtClean="0"/>
              <a:t>:</a:t>
            </a:r>
            <a:r>
              <a:rPr lang="en-US" sz="2000" dirty="0" smtClean="0"/>
              <a:t> It sets the margin of the from the left of the layout.</a:t>
            </a:r>
          </a:p>
          <a:p>
            <a:pPr fontAlgn="base"/>
            <a:r>
              <a:rPr lang="en-US" sz="2000" b="1" dirty="0" err="1" smtClean="0"/>
              <a:t>android:layout_marginRight</a:t>
            </a:r>
            <a:r>
              <a:rPr lang="en-US" sz="2000" b="1" dirty="0" smtClean="0"/>
              <a:t>:</a:t>
            </a:r>
            <a:r>
              <a:rPr lang="en-US" sz="2000" dirty="0" smtClean="0"/>
              <a:t> It sets the margin of the from the right of the layout.</a:t>
            </a:r>
          </a:p>
          <a:p>
            <a:pPr fontAlgn="base"/>
            <a:r>
              <a:rPr lang="en-US" sz="2000" b="1" dirty="0" err="1" smtClean="0"/>
              <a:t>android:layout_x</a:t>
            </a:r>
            <a:r>
              <a:rPr lang="en-US" sz="2000" b="1" dirty="0" smtClean="0"/>
              <a:t>:</a:t>
            </a:r>
            <a:r>
              <a:rPr lang="en-US" sz="2000" dirty="0" smtClean="0"/>
              <a:t> It specifies the x coordinates of the layout.</a:t>
            </a:r>
          </a:p>
          <a:p>
            <a:pPr fontAlgn="base"/>
            <a:r>
              <a:rPr lang="en-US" sz="2000" b="1" dirty="0" err="1" smtClean="0"/>
              <a:t>android:layout_y</a:t>
            </a:r>
            <a:r>
              <a:rPr lang="en-US" sz="2000" b="1" dirty="0" smtClean="0"/>
              <a:t>:</a:t>
            </a:r>
            <a:r>
              <a:rPr lang="en-US" sz="2000" dirty="0" smtClean="0"/>
              <a:t> It specifies the y coordinates of the layout.</a:t>
            </a:r>
            <a:endParaRPr lang="en-US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Types of Layouts in Android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91000" cy="4525963"/>
          </a:xfrm>
        </p:spPr>
        <p:txBody>
          <a:bodyPr>
            <a:normAutofit fontScale="77500" lnSpcReduction="20000"/>
          </a:bodyPr>
          <a:lstStyle/>
          <a:p>
            <a:pPr fontAlgn="base"/>
            <a:r>
              <a:rPr lang="en-US" dirty="0" smtClean="0"/>
              <a:t>Following are certain commonly used subclasses </a:t>
            </a:r>
            <a:r>
              <a:rPr lang="en-US" b="1" dirty="0" smtClean="0"/>
              <a:t>for </a:t>
            </a:r>
            <a:r>
              <a:rPr lang="en-US" b="1" dirty="0" err="1" smtClean="0"/>
              <a:t>ViewGroup</a:t>
            </a:r>
            <a:r>
              <a:rPr lang="en-US" b="1" dirty="0" smtClean="0"/>
              <a:t>:</a:t>
            </a:r>
          </a:p>
          <a:p>
            <a:pPr fontAlgn="base"/>
            <a:r>
              <a:rPr lang="en-US" b="1" dirty="0" smtClean="0"/>
              <a:t>Linear Layout</a:t>
            </a:r>
          </a:p>
          <a:p>
            <a:pPr fontAlgn="base"/>
            <a:r>
              <a:rPr lang="en-US" b="1" dirty="0" smtClean="0"/>
              <a:t>Relative Layout</a:t>
            </a:r>
          </a:p>
          <a:p>
            <a:pPr fontAlgn="base"/>
            <a:r>
              <a:rPr lang="en-US" dirty="0" smtClean="0"/>
              <a:t>Constraint Layout</a:t>
            </a:r>
          </a:p>
          <a:p>
            <a:pPr fontAlgn="base"/>
            <a:r>
              <a:rPr lang="en-US" dirty="0" smtClean="0"/>
              <a:t>Table Layout</a:t>
            </a:r>
          </a:p>
          <a:p>
            <a:pPr fontAlgn="base"/>
            <a:r>
              <a:rPr lang="en-US" dirty="0" smtClean="0"/>
              <a:t>Frame Layout</a:t>
            </a:r>
          </a:p>
          <a:p>
            <a:pPr fontAlgn="base"/>
            <a:r>
              <a:rPr lang="en-US" dirty="0" smtClean="0"/>
              <a:t>List View</a:t>
            </a:r>
          </a:p>
          <a:p>
            <a:pPr fontAlgn="base"/>
            <a:r>
              <a:rPr lang="en-US" dirty="0" smtClean="0"/>
              <a:t>Grid View</a:t>
            </a:r>
          </a:p>
          <a:p>
            <a:pPr fontAlgn="base"/>
            <a:r>
              <a:rPr lang="en-US" dirty="0" smtClean="0"/>
              <a:t>Absolute Layout</a:t>
            </a:r>
          </a:p>
          <a:p>
            <a:pPr fontAlgn="base"/>
            <a:r>
              <a:rPr lang="en-US" dirty="0" err="1" smtClean="0"/>
              <a:t>WebView</a:t>
            </a:r>
            <a:endParaRPr lang="en-US" dirty="0" smtClean="0"/>
          </a:p>
          <a:p>
            <a:pPr fontAlgn="base"/>
            <a:r>
              <a:rPr lang="en-US" u="sng" dirty="0" err="1" smtClean="0">
                <a:hlinkClick r:id="rId2"/>
              </a:rPr>
              <a:t>ScrollView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438400"/>
            <a:ext cx="4038600" cy="3397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4724400" y="1828800"/>
            <a:ext cx="3453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 PICTORIAL REPRESENTATIONS OF DIFFERENT LAYOUTS</a:t>
            </a:r>
            <a:endParaRPr 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523</Words>
  <Application>Microsoft Office PowerPoint</Application>
  <PresentationFormat>On-screen Show (4:3)</PresentationFormat>
  <Paragraphs>76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Android - UI Layouts</vt:lpstr>
      <vt:lpstr>What is Android View?</vt:lpstr>
      <vt:lpstr>Why and How to use the View in Android?</vt:lpstr>
      <vt:lpstr>Types of Android Views</vt:lpstr>
      <vt:lpstr>What is Android View Group?</vt:lpstr>
      <vt:lpstr>What is Android Layout?</vt:lpstr>
      <vt:lpstr>Slide 7</vt:lpstr>
      <vt:lpstr>Attributes of Layout in Android</vt:lpstr>
      <vt:lpstr>Types of Layouts in Android</vt:lpstr>
      <vt:lpstr>1. Linear Layout</vt:lpstr>
      <vt:lpstr>Slide 11</vt:lpstr>
      <vt:lpstr>Slide 12</vt:lpstr>
      <vt:lpstr>2. Relative Layout</vt:lpstr>
      <vt:lpstr>Slide 14</vt:lpstr>
      <vt:lpstr>Android Table Layout</vt:lpstr>
      <vt:lpstr>Slide 16</vt:lpstr>
      <vt:lpstr>Slide 17</vt:lpstr>
      <vt:lpstr>Android List View</vt:lpstr>
      <vt:lpstr>Slide 19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Android - UI Layouts</dc:title>
  <dc:creator>CSE</dc:creator>
  <cp:lastModifiedBy>CSE</cp:lastModifiedBy>
  <cp:revision>18</cp:revision>
  <dcterms:created xsi:type="dcterms:W3CDTF">2006-08-16T00:00:00Z</dcterms:created>
  <dcterms:modified xsi:type="dcterms:W3CDTF">2024-03-09T04:14:32Z</dcterms:modified>
</cp:coreProperties>
</file>