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2" r:id="rId4"/>
    <p:sldId id="258" r:id="rId5"/>
    <p:sldId id="259" r:id="rId6"/>
    <p:sldId id="260" r:id="rId7"/>
    <p:sldId id="262" r:id="rId8"/>
    <p:sldId id="263" r:id="rId9"/>
    <p:sldId id="264" r:id="rId10"/>
    <p:sldId id="265" r:id="rId11"/>
    <p:sldId id="266" r:id="rId12"/>
    <p:sldId id="305" r:id="rId13"/>
    <p:sldId id="306" r:id="rId14"/>
    <p:sldId id="267" r:id="rId15"/>
    <p:sldId id="307" r:id="rId16"/>
    <p:sldId id="308" r:id="rId17"/>
    <p:sldId id="268" r:id="rId18"/>
    <p:sldId id="269" r:id="rId19"/>
    <p:sldId id="270" r:id="rId20"/>
    <p:sldId id="271" r:id="rId21"/>
    <p:sldId id="272" r:id="rId22"/>
    <p:sldId id="273" r:id="rId23"/>
    <p:sldId id="282" r:id="rId24"/>
    <p:sldId id="275" r:id="rId25"/>
    <p:sldId id="276" r:id="rId26"/>
    <p:sldId id="277" r:id="rId27"/>
    <p:sldId id="278" r:id="rId28"/>
    <p:sldId id="279" r:id="rId29"/>
    <p:sldId id="280" r:id="rId30"/>
    <p:sldId id="281" r:id="rId31"/>
    <p:sldId id="283" r:id="rId32"/>
    <p:sldId id="284" r:id="rId33"/>
    <p:sldId id="285" r:id="rId34"/>
    <p:sldId id="286" r:id="rId35"/>
    <p:sldId id="320" r:id="rId36"/>
    <p:sldId id="321" r:id="rId37"/>
    <p:sldId id="287" r:id="rId38"/>
    <p:sldId id="310" r:id="rId39"/>
    <p:sldId id="311" r:id="rId40"/>
    <p:sldId id="313" r:id="rId41"/>
    <p:sldId id="316" r:id="rId42"/>
    <p:sldId id="317" r:id="rId43"/>
    <p:sldId id="318" r:id="rId44"/>
    <p:sldId id="288" r:id="rId45"/>
    <p:sldId id="314" r:id="rId46"/>
    <p:sldId id="315" r:id="rId47"/>
    <p:sldId id="289" r:id="rId48"/>
    <p:sldId id="319" r:id="rId49"/>
    <p:sldId id="290" r:id="rId50"/>
    <p:sldId id="291" r:id="rId51"/>
    <p:sldId id="292" r:id="rId52"/>
    <p:sldId id="309"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studytonight.com/android/android-gridview" TargetMode="External"/><Relationship Id="rId3" Type="http://schemas.openxmlformats.org/officeDocument/2006/relationships/hyperlink" Target="https://www.studytonight.com/android/android-texteditview" TargetMode="External"/><Relationship Id="rId7" Type="http://schemas.openxmlformats.org/officeDocument/2006/relationships/hyperlink" Target="https://www.studytonight.com/android/android-listview" TargetMode="External"/><Relationship Id="rId2" Type="http://schemas.openxmlformats.org/officeDocument/2006/relationships/hyperlink" Target="https://www.studytonight.com/android/android-textview" TargetMode="External"/><Relationship Id="rId1" Type="http://schemas.openxmlformats.org/officeDocument/2006/relationships/slideLayout" Target="../slideLayouts/slideLayout4.xml"/><Relationship Id="rId6" Type="http://schemas.openxmlformats.org/officeDocument/2006/relationships/hyperlink" Target="https://www.studytonight.com/android/radiogroup-radiobutton-checkbox" TargetMode="External"/><Relationship Id="rId5" Type="http://schemas.openxmlformats.org/officeDocument/2006/relationships/hyperlink" Target="https://www.studytonight.com/android/android-imageview" TargetMode="External"/><Relationship Id="rId10" Type="http://schemas.openxmlformats.org/officeDocument/2006/relationships/image" Target="../media/image4.png"/><Relationship Id="rId4" Type="http://schemas.openxmlformats.org/officeDocument/2006/relationships/hyperlink" Target="https://www.studytonight.com/android/android-button-view" TargetMode="External"/><Relationship Id="rId9" Type="http://schemas.openxmlformats.org/officeDocument/2006/relationships/hyperlink" Target="https://www.studytonight.com/android/spinner-in-androi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tudytonight.com/android/introduction-to-view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hyperlink" Target="https://www.studytonight.com/android/android-textvie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abhiandroid.com/ui/listview/" TargetMode="External"/><Relationship Id="rId2" Type="http://schemas.openxmlformats.org/officeDocument/2006/relationships/hyperlink" Target="https://abhiandroid.com/ui/adapter/" TargetMode="Externa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hyperlink" Target="https://abhiandroid.com/ui/spinner/" TargetMode="External"/><Relationship Id="rId4" Type="http://schemas.openxmlformats.org/officeDocument/2006/relationships/hyperlink" Target="https://abhiandroid.com/ui/gridview/"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s://abhiandroid.com/ui/x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abhiandroid.com/androidstudio/"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tudytonight.com/android/adapter-and-adapter-view" TargetMode="Externa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www.studytonight.com/android/android-texteditview" TargetMode="External"/><Relationship Id="rId2" Type="http://schemas.openxmlformats.org/officeDocument/2006/relationships/hyperlink" Target="https://www.studytonight.com/android/android-textview" TargetMode="Externa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cap="all" dirty="0" smtClean="0"/>
              <a:t>ANDROID VIEWS                                (AND WIDGETS)</a:t>
            </a:r>
            <a:endParaRPr lang="en-US" dirty="0"/>
          </a:p>
        </p:txBody>
      </p:sp>
      <p:sp>
        <p:nvSpPr>
          <p:cNvPr id="3" name="Subtitle 2"/>
          <p:cNvSpPr>
            <a:spLocks noGrp="1"/>
          </p:cNvSpPr>
          <p:nvPr>
            <p:ph type="subTitle" idx="1"/>
          </p:nvPr>
        </p:nvSpPr>
        <p:spPr/>
        <p:txBody>
          <a:bodyPr>
            <a:normAutofit fontScale="85000" lnSpcReduction="10000"/>
          </a:bodyPr>
          <a:lstStyle/>
          <a:p>
            <a:r>
              <a:rPr lang="en-US" b="1" dirty="0" smtClean="0">
                <a:solidFill>
                  <a:schemeClr val="tx1"/>
                </a:solidFill>
              </a:rPr>
              <a:t>A View is also known as Widget in Android. </a:t>
            </a:r>
          </a:p>
          <a:p>
            <a:r>
              <a:rPr lang="en-US" b="1" dirty="0" smtClean="0">
                <a:solidFill>
                  <a:schemeClr val="tx1"/>
                </a:solidFill>
              </a:rPr>
              <a:t>Any visual(that we can see on screen) and interactive(with which user can interact with) is called a Widget.</a:t>
            </a:r>
            <a:endParaRPr lang="en-US"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600200"/>
            <a:ext cx="4648200" cy="4525963"/>
          </a:xfrm>
        </p:spPr>
        <p:txBody>
          <a:bodyPr>
            <a:normAutofit fontScale="70000" lnSpcReduction="20000"/>
          </a:bodyPr>
          <a:lstStyle/>
          <a:p>
            <a:r>
              <a:rPr lang="en-US" dirty="0" smtClean="0"/>
              <a:t>Most commonly used Android View classes</a:t>
            </a:r>
          </a:p>
          <a:p>
            <a:r>
              <a:rPr lang="en-US" dirty="0" smtClean="0"/>
              <a:t>Here we have some of the most commonly used android View classes:</a:t>
            </a:r>
          </a:p>
          <a:p>
            <a:r>
              <a:rPr lang="en-US" u="sng" dirty="0" err="1" smtClean="0">
                <a:hlinkClick r:id="rId2"/>
              </a:rPr>
              <a:t>TextView</a:t>
            </a:r>
            <a:endParaRPr lang="en-US" dirty="0" smtClean="0"/>
          </a:p>
          <a:p>
            <a:r>
              <a:rPr lang="en-US" u="sng" dirty="0" err="1" smtClean="0">
                <a:hlinkClick r:id="rId3"/>
              </a:rPr>
              <a:t>EditText</a:t>
            </a:r>
            <a:endParaRPr lang="en-US" dirty="0" smtClean="0"/>
          </a:p>
          <a:p>
            <a:r>
              <a:rPr lang="en-US" u="sng" dirty="0" smtClean="0">
                <a:hlinkClick r:id="rId4"/>
              </a:rPr>
              <a:t>Button</a:t>
            </a:r>
            <a:endParaRPr lang="en-US" dirty="0" smtClean="0"/>
          </a:p>
          <a:p>
            <a:r>
              <a:rPr lang="en-US" u="sng" dirty="0" err="1" smtClean="0">
                <a:hlinkClick r:id="rId5"/>
              </a:rPr>
              <a:t>ImageView</a:t>
            </a:r>
            <a:endParaRPr lang="en-US" dirty="0" smtClean="0"/>
          </a:p>
          <a:p>
            <a:r>
              <a:rPr lang="en-US" u="sng" dirty="0" err="1" smtClean="0">
                <a:hlinkClick r:id="rId5"/>
              </a:rPr>
              <a:t>ImageButton</a:t>
            </a:r>
            <a:endParaRPr lang="en-US" dirty="0" smtClean="0"/>
          </a:p>
          <a:p>
            <a:r>
              <a:rPr lang="en-US" u="sng" dirty="0" err="1" smtClean="0">
                <a:hlinkClick r:id="rId6"/>
              </a:rPr>
              <a:t>CheckBox</a:t>
            </a:r>
            <a:endParaRPr lang="en-US" dirty="0" smtClean="0"/>
          </a:p>
          <a:p>
            <a:r>
              <a:rPr lang="en-US" u="sng" dirty="0" err="1" smtClean="0">
                <a:hlinkClick r:id="rId6"/>
              </a:rPr>
              <a:t>RadioButton</a:t>
            </a:r>
            <a:endParaRPr lang="en-US" dirty="0" smtClean="0"/>
          </a:p>
          <a:p>
            <a:r>
              <a:rPr lang="en-US" u="sng" dirty="0" err="1" smtClean="0">
                <a:hlinkClick r:id="rId7"/>
              </a:rPr>
              <a:t>ListView</a:t>
            </a:r>
            <a:endParaRPr lang="en-US" dirty="0" smtClean="0"/>
          </a:p>
          <a:p>
            <a:r>
              <a:rPr lang="en-US" u="sng" dirty="0" err="1" smtClean="0">
                <a:hlinkClick r:id="rId8"/>
              </a:rPr>
              <a:t>GridView</a:t>
            </a:r>
            <a:endParaRPr lang="en-US" dirty="0" smtClean="0"/>
          </a:p>
          <a:p>
            <a:r>
              <a:rPr lang="en-US" dirty="0" err="1" smtClean="0"/>
              <a:t>DatePicker</a:t>
            </a:r>
            <a:endParaRPr lang="en-US" dirty="0" smtClean="0"/>
          </a:p>
          <a:p>
            <a:r>
              <a:rPr lang="en-US" u="sng" dirty="0" smtClean="0">
                <a:hlinkClick r:id="rId9"/>
              </a:rPr>
              <a:t>Spinner</a:t>
            </a:r>
            <a:r>
              <a:rPr lang="en-US" dirty="0" smtClean="0"/>
              <a:t>, etc.</a:t>
            </a:r>
          </a:p>
          <a:p>
            <a:endParaRPr lang="en-US" dirty="0"/>
          </a:p>
        </p:txBody>
      </p:sp>
      <p:pic>
        <p:nvPicPr>
          <p:cNvPr id="17409" name="Picture 1"/>
          <p:cNvPicPr>
            <a:picLocks noGrp="1" noChangeAspect="1" noChangeArrowheads="1"/>
          </p:cNvPicPr>
          <p:nvPr>
            <p:ph sz="half" idx="2"/>
          </p:nvPr>
        </p:nvPicPr>
        <p:blipFill>
          <a:blip r:embed="rId10" cstate="print"/>
          <a:srcRect/>
          <a:stretch>
            <a:fillRect/>
          </a:stretch>
        </p:blipFill>
        <p:spPr bwMode="auto">
          <a:xfrm>
            <a:off x="5029200" y="1600200"/>
            <a:ext cx="3514725" cy="2047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295400" y="228600"/>
            <a:ext cx="5867400" cy="6172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457200" y="381000"/>
            <a:ext cx="8229600" cy="5562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609600" y="533400"/>
            <a:ext cx="8077199" cy="55927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Programmatic and Declarative Approach</a:t>
            </a:r>
            <a:endParaRPr lang="en-US" b="1"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dirty="0" smtClean="0"/>
              <a:t>To create/define a View or a </a:t>
            </a:r>
            <a:r>
              <a:rPr lang="en-US" dirty="0" err="1" smtClean="0"/>
              <a:t>ViewGroup</a:t>
            </a:r>
            <a:r>
              <a:rPr lang="en-US" dirty="0" smtClean="0"/>
              <a:t> in your android application, there are two possible ways:</a:t>
            </a:r>
          </a:p>
          <a:p>
            <a:r>
              <a:rPr lang="en-US" b="1" dirty="0" smtClean="0"/>
              <a:t>The Programmatic Approach</a:t>
            </a:r>
            <a:r>
              <a:rPr lang="en-US" dirty="0" smtClean="0"/>
              <a:t>: In this we define/create our Views in the Java source file. </a:t>
            </a:r>
          </a:p>
          <a:p>
            <a:r>
              <a:rPr lang="en-US" dirty="0" smtClean="0"/>
              <a:t>We will learn about this approach in details later, as of now here is a sample code to add a Button to our view.</a:t>
            </a:r>
          </a:p>
          <a:p>
            <a:r>
              <a:rPr lang="en-US" b="1" dirty="0" smtClean="0"/>
              <a:t>Button </a:t>
            </a:r>
            <a:r>
              <a:rPr lang="en-US" b="1" dirty="0" err="1" smtClean="0"/>
              <a:t>myButton</a:t>
            </a:r>
            <a:r>
              <a:rPr lang="en-US" b="1" dirty="0" smtClean="0"/>
              <a:t> = new Button(this); </a:t>
            </a:r>
          </a:p>
          <a:p>
            <a:r>
              <a:rPr lang="en-US" b="1" dirty="0" err="1" smtClean="0"/>
              <a:t>myButton.setLayoutParams</a:t>
            </a:r>
            <a:r>
              <a:rPr lang="en-US" b="1" dirty="0" smtClean="0"/>
              <a:t>(new </a:t>
            </a:r>
            <a:r>
              <a:rPr lang="en-US" b="1" dirty="0" err="1" smtClean="0"/>
              <a:t>LinearLayout.LayoutParams</a:t>
            </a:r>
            <a:r>
              <a:rPr lang="en-US" b="1" dirty="0" smtClean="0"/>
              <a:t>( </a:t>
            </a:r>
            <a:r>
              <a:rPr lang="en-US" b="1" dirty="0" err="1" smtClean="0"/>
              <a:t>LinearLayout.LayoutParams.MATCH_PARENT</a:t>
            </a:r>
            <a:r>
              <a:rPr lang="en-US" b="1" dirty="0" smtClean="0"/>
              <a:t>, </a:t>
            </a:r>
            <a:r>
              <a:rPr lang="en-US" b="1" dirty="0" err="1" smtClean="0"/>
              <a:t>LinearLayout.LayoutParams.MATCH_PARENT</a:t>
            </a:r>
            <a:r>
              <a:rPr lang="en-US" b="1" dirty="0" smtClean="0"/>
              <a:t>)); </a:t>
            </a:r>
            <a:r>
              <a:rPr lang="en-US" b="1" dirty="0" err="1" smtClean="0"/>
              <a:t>myLayout.addView</a:t>
            </a:r>
            <a:r>
              <a:rPr lang="en-US" b="1" dirty="0" smtClean="0"/>
              <a:t>(</a:t>
            </a:r>
            <a:r>
              <a:rPr lang="en-US" b="1" dirty="0" err="1" smtClean="0"/>
              <a:t>myButton</a:t>
            </a:r>
            <a:r>
              <a:rPr lang="en-US" b="1" dirty="0" smtClean="0"/>
              <a:t>);</a:t>
            </a:r>
          </a:p>
          <a:p>
            <a:r>
              <a:rPr lang="en-US" dirty="0" smtClean="0"/>
              <a:t>So </a:t>
            </a:r>
            <a:r>
              <a:rPr lang="en-US" b="1" dirty="0" err="1" smtClean="0"/>
              <a:t>addView</a:t>
            </a:r>
            <a:r>
              <a:rPr lang="en-US" b="1" dirty="0" smtClean="0"/>
              <a:t>() is the function used to add any View to the UI and </a:t>
            </a:r>
            <a:r>
              <a:rPr lang="en-US" b="1" dirty="0" err="1" smtClean="0"/>
              <a:t>setLayoutParams</a:t>
            </a:r>
            <a:r>
              <a:rPr lang="en-US" b="1" dirty="0" smtClean="0"/>
              <a:t>() function is used to set the various attributes.</a:t>
            </a:r>
          </a:p>
          <a:p>
            <a:r>
              <a:rPr lang="en-US" b="1" dirty="0" smtClean="0"/>
              <a:t>The Declarative Approach</a:t>
            </a:r>
            <a:r>
              <a:rPr lang="en-US" dirty="0" smtClean="0"/>
              <a:t>: In this we </a:t>
            </a:r>
            <a:r>
              <a:rPr lang="en-US" b="1" dirty="0" smtClean="0"/>
              <a:t>define the View and </a:t>
            </a:r>
            <a:r>
              <a:rPr lang="en-US" b="1" dirty="0" err="1" smtClean="0"/>
              <a:t>ViewGroups</a:t>
            </a:r>
            <a:r>
              <a:rPr lang="en-US" b="1" dirty="0" smtClean="0"/>
              <a:t> directly in the design XML files</a:t>
            </a:r>
            <a:r>
              <a:rPr lang="en-US" dirty="0" smtClean="0"/>
              <a:t>.</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Create UI Controls</a:t>
            </a:r>
            <a:endParaRPr lang="en-US" b="1" dirty="0"/>
          </a:p>
        </p:txBody>
      </p:sp>
      <p:sp>
        <p:nvSpPr>
          <p:cNvPr id="3" name="Content Placeholder 2"/>
          <p:cNvSpPr>
            <a:spLocks noGrp="1"/>
          </p:cNvSpPr>
          <p:nvPr>
            <p:ph idx="1"/>
          </p:nvPr>
        </p:nvSpPr>
        <p:spPr/>
        <p:txBody>
          <a:bodyPr/>
          <a:lstStyle/>
          <a:p>
            <a:r>
              <a:rPr lang="en-US" dirty="0" smtClean="0"/>
              <a:t>a view object may have a unique ID assigned to it which will identify the View uniquely within the tree. </a:t>
            </a:r>
          </a:p>
          <a:p>
            <a:r>
              <a:rPr lang="en-US" dirty="0" smtClean="0"/>
              <a:t>The syntax for an ID, inside an XML tag is −</a:t>
            </a:r>
          </a:p>
          <a:p>
            <a:r>
              <a:rPr lang="en-US" b="1" dirty="0" err="1" smtClean="0"/>
              <a:t>android:id</a:t>
            </a:r>
            <a:r>
              <a:rPr lang="en-US" b="1" dirty="0" smtClean="0"/>
              <a:t>="@+id/</a:t>
            </a:r>
            <a:r>
              <a:rPr lang="en-US" b="1" dirty="0" err="1" smtClean="0"/>
              <a:t>text_id</a:t>
            </a:r>
            <a:r>
              <a:rPr lang="en-US" b="1" dirty="0" smtClean="0"/>
              <a:t>“</a:t>
            </a:r>
          </a:p>
          <a:p>
            <a:r>
              <a:rPr lang="en-US" dirty="0" smtClean="0"/>
              <a:t>To create a UI Control/View/Widget you will have to define a view/widget in the layout file and assign it a unique ID as follows:</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457200" y="304800"/>
            <a:ext cx="8305800" cy="6019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TextView</a:t>
            </a:r>
            <a:r>
              <a:rPr lang="en-US" b="1" dirty="0" smtClean="0"/>
              <a:t> in Android</a:t>
            </a:r>
            <a:endParaRPr lang="en-US" b="1" dirty="0"/>
          </a:p>
        </p:txBody>
      </p:sp>
      <p:sp>
        <p:nvSpPr>
          <p:cNvPr id="3" name="Content Placeholder 2"/>
          <p:cNvSpPr>
            <a:spLocks noGrp="1"/>
          </p:cNvSpPr>
          <p:nvPr>
            <p:ph idx="1"/>
          </p:nvPr>
        </p:nvSpPr>
        <p:spPr/>
        <p:txBody>
          <a:bodyPr/>
          <a:lstStyle/>
          <a:p>
            <a:r>
              <a:rPr lang="en-US" dirty="0" err="1" smtClean="0"/>
              <a:t>TextView</a:t>
            </a:r>
            <a:r>
              <a:rPr lang="en-US" dirty="0" smtClean="0"/>
              <a:t> is the most widely used </a:t>
            </a:r>
            <a:r>
              <a:rPr lang="en-US" u="sng" dirty="0" smtClean="0">
                <a:hlinkClick r:id="rId2"/>
              </a:rPr>
              <a:t>view</a:t>
            </a:r>
            <a:r>
              <a:rPr lang="en-US" dirty="0" smtClean="0"/>
              <a:t> used </a:t>
            </a:r>
            <a:r>
              <a:rPr lang="en-US" b="1" dirty="0" smtClean="0"/>
              <a:t>to show pre-defined text on display screen.</a:t>
            </a:r>
          </a:p>
          <a:p>
            <a:r>
              <a:rPr lang="en-US" dirty="0" smtClean="0"/>
              <a:t>This is a view which is not only used alone, but is also used along with other Views as well, like when you are creating a form, where you have </a:t>
            </a:r>
            <a:r>
              <a:rPr lang="en-US" b="1" dirty="0" err="1" smtClean="0"/>
              <a:t>EditText</a:t>
            </a:r>
            <a:r>
              <a:rPr lang="en-US" b="1" dirty="0" smtClean="0"/>
              <a:t> view, </a:t>
            </a:r>
            <a:r>
              <a:rPr lang="en-US" b="1" dirty="0" err="1" smtClean="0"/>
              <a:t>CheckBox</a:t>
            </a:r>
            <a:r>
              <a:rPr lang="en-US" b="1" dirty="0" smtClean="0"/>
              <a:t> view </a:t>
            </a:r>
            <a:r>
              <a:rPr lang="en-US" dirty="0" smtClean="0"/>
              <a:t>etc, then to mention the labels and other information, we will have to use the </a:t>
            </a:r>
            <a:r>
              <a:rPr lang="en-US" dirty="0" err="1" smtClean="0"/>
              <a:t>TextView</a:t>
            </a:r>
            <a:r>
              <a:rPr lang="en-US" dirty="0" smtClean="0"/>
              <a:t> alongside.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609600" y="609600"/>
            <a:ext cx="8039100" cy="5334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5122" name="Picture 2"/>
          <p:cNvPicPr>
            <a:picLocks noGrp="1" noChangeAspect="1" noChangeArrowheads="1"/>
          </p:cNvPicPr>
          <p:nvPr>
            <p:ph sz="half" idx="1"/>
          </p:nvPr>
        </p:nvPicPr>
        <p:blipFill>
          <a:blip r:embed="rId2" cstate="print"/>
          <a:stretch>
            <a:fillRect/>
          </a:stretch>
        </p:blipFill>
        <p:spPr bwMode="auto">
          <a:xfrm>
            <a:off x="228600" y="914400"/>
            <a:ext cx="5867400" cy="4724400"/>
          </a:xfrm>
          <a:prstGeom prst="rect">
            <a:avLst/>
          </a:prstGeom>
          <a:noFill/>
          <a:ln w="9525">
            <a:noFill/>
            <a:miter lim="800000"/>
            <a:headEnd/>
            <a:tailEnd/>
          </a:ln>
        </p:spPr>
      </p:pic>
      <p:pic>
        <p:nvPicPr>
          <p:cNvPr id="7" name="Picture 2"/>
          <p:cNvPicPr>
            <a:picLocks noGrp="1" noChangeAspect="1" noChangeArrowheads="1"/>
          </p:cNvPicPr>
          <p:nvPr>
            <p:ph sz="half" idx="2"/>
          </p:nvPr>
        </p:nvPicPr>
        <p:blipFill>
          <a:blip r:embed="rId3" cstate="print"/>
          <a:stretch>
            <a:fillRect/>
          </a:stretch>
        </p:blipFill>
        <p:spPr bwMode="auto">
          <a:xfrm>
            <a:off x="6172200" y="1828800"/>
            <a:ext cx="2514600" cy="44862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Introduction to Android Views and </a:t>
            </a:r>
            <a:r>
              <a:rPr lang="en-US" b="1" dirty="0" err="1" smtClean="0"/>
              <a:t>ViewGroups</a:t>
            </a:r>
            <a:endParaRPr lang="en-US" b="1" dirty="0"/>
          </a:p>
        </p:txBody>
      </p:sp>
      <p:sp>
        <p:nvSpPr>
          <p:cNvPr id="3" name="Content Placeholder 2"/>
          <p:cNvSpPr>
            <a:spLocks noGrp="1"/>
          </p:cNvSpPr>
          <p:nvPr>
            <p:ph idx="1"/>
          </p:nvPr>
        </p:nvSpPr>
        <p:spPr/>
        <p:txBody>
          <a:bodyPr/>
          <a:lstStyle/>
          <a:p>
            <a:r>
              <a:rPr lang="en-US" dirty="0" smtClean="0"/>
              <a:t>All the </a:t>
            </a:r>
            <a:r>
              <a:rPr lang="en-US" b="1" dirty="0" smtClean="0"/>
              <a:t>interaction of a user with the Android application is through the user interface(UI), </a:t>
            </a:r>
            <a:r>
              <a:rPr lang="en-US" dirty="0" smtClean="0"/>
              <a:t>hence it is very important to understand the basics about the User Interface of an android application. </a:t>
            </a:r>
          </a:p>
          <a:p>
            <a:r>
              <a:rPr lang="en-US" b="1" dirty="0" smtClean="0"/>
              <a:t>Views </a:t>
            </a:r>
          </a:p>
          <a:p>
            <a:r>
              <a:rPr lang="en-US" b="1" dirty="0" smtClean="0"/>
              <a:t>View</a:t>
            </a:r>
            <a:r>
              <a:rPr lang="en-US" dirty="0" smtClean="0"/>
              <a:t> is the </a:t>
            </a:r>
            <a:r>
              <a:rPr lang="en-US" b="1" dirty="0" smtClean="0"/>
              <a:t>basic building block of UI(User Interface) in android.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First we open the tag with </a:t>
            </a:r>
            <a:r>
              <a:rPr lang="en-US" b="1" dirty="0" smtClean="0"/>
              <a:t>&lt; and type </a:t>
            </a:r>
            <a:r>
              <a:rPr lang="en-US" b="1" dirty="0" err="1" smtClean="0"/>
              <a:t>TextView</a:t>
            </a:r>
            <a:r>
              <a:rPr lang="en-US" b="1" dirty="0" smtClean="0"/>
              <a:t>, </a:t>
            </a:r>
            <a:r>
              <a:rPr lang="en-US" dirty="0" smtClean="0"/>
              <a:t>indicating we are creating a </a:t>
            </a:r>
            <a:r>
              <a:rPr lang="en-US" dirty="0" err="1" smtClean="0"/>
              <a:t>TextView</a:t>
            </a:r>
            <a:r>
              <a:rPr lang="en-US" dirty="0" smtClean="0"/>
              <a:t> that will get displayed in the app.</a:t>
            </a:r>
          </a:p>
          <a:p>
            <a:r>
              <a:rPr lang="en-US" b="1" dirty="0" err="1" smtClean="0"/>
              <a:t>android:layout_width</a:t>
            </a:r>
            <a:r>
              <a:rPr lang="en-US" b="1" dirty="0" smtClean="0"/>
              <a:t>="</a:t>
            </a:r>
            <a:r>
              <a:rPr lang="en-US" b="1" dirty="0" err="1" smtClean="0"/>
              <a:t>wrap_content</a:t>
            </a:r>
            <a:r>
              <a:rPr lang="en-US" b="1" dirty="0" smtClean="0"/>
              <a:t>"</a:t>
            </a:r>
            <a:r>
              <a:rPr lang="en-US" dirty="0" smtClean="0"/>
              <a:t> and </a:t>
            </a:r>
          </a:p>
          <a:p>
            <a:r>
              <a:rPr lang="en-US" b="1" dirty="0" err="1" smtClean="0"/>
              <a:t>android:layout_height</a:t>
            </a:r>
            <a:r>
              <a:rPr lang="en-US" b="1" dirty="0" smtClean="0"/>
              <a:t>="</a:t>
            </a:r>
            <a:r>
              <a:rPr lang="en-US" b="1" dirty="0" err="1" smtClean="0"/>
              <a:t>wrap_content</a:t>
            </a:r>
            <a:r>
              <a:rPr lang="en-US" b="1" dirty="0" smtClean="0"/>
              <a:t>"</a:t>
            </a:r>
            <a:r>
              <a:rPr lang="en-US" dirty="0" smtClean="0"/>
              <a:t> are </a:t>
            </a:r>
            <a:r>
              <a:rPr lang="en-US" b="1" dirty="0" smtClean="0"/>
              <a:t>compulsory to write for every view, </a:t>
            </a:r>
          </a:p>
          <a:p>
            <a:r>
              <a:rPr lang="en-US" dirty="0" smtClean="0"/>
              <a:t>because </a:t>
            </a:r>
            <a:r>
              <a:rPr lang="en-US" b="1" dirty="0" smtClean="0"/>
              <a:t>we must define the width and height for every view that we create.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 view object may have a unique ID assigned to it which will identify the View uniquely within the tree. The syntax for an ID, inside an XML tag is −</a:t>
            </a:r>
            <a:endParaRPr lang="en-US" sz="2800" dirty="0"/>
          </a:p>
        </p:txBody>
      </p:sp>
      <p:sp>
        <p:nvSpPr>
          <p:cNvPr id="3" name="Content Placeholder 2"/>
          <p:cNvSpPr>
            <a:spLocks noGrp="1"/>
          </p:cNvSpPr>
          <p:nvPr>
            <p:ph idx="1"/>
          </p:nvPr>
        </p:nvSpPr>
        <p:spPr>
          <a:xfrm>
            <a:off x="457200" y="1600200"/>
            <a:ext cx="8458200" cy="4876800"/>
          </a:xfrm>
        </p:spPr>
        <p:txBody>
          <a:bodyPr>
            <a:normAutofit fontScale="85000" lnSpcReduction="20000"/>
          </a:bodyPr>
          <a:lstStyle/>
          <a:p>
            <a:r>
              <a:rPr lang="en-US" b="1" dirty="0" err="1" smtClean="0"/>
              <a:t>android:id</a:t>
            </a:r>
            <a:r>
              <a:rPr lang="en-US" b="1" dirty="0" smtClean="0"/>
              <a:t>="@+id/</a:t>
            </a:r>
            <a:r>
              <a:rPr lang="en-US" b="1" dirty="0" err="1" smtClean="0"/>
              <a:t>my_button</a:t>
            </a:r>
            <a:r>
              <a:rPr lang="en-US" b="1" dirty="0" smtClean="0"/>
              <a:t>" </a:t>
            </a:r>
          </a:p>
          <a:p>
            <a:r>
              <a:rPr lang="en-US" dirty="0" smtClean="0"/>
              <a:t>This </a:t>
            </a:r>
            <a:r>
              <a:rPr lang="en-US" b="1" dirty="0" smtClean="0"/>
              <a:t>gives an id(identification) to this </a:t>
            </a:r>
            <a:r>
              <a:rPr lang="en-US" b="1" dirty="0" err="1" smtClean="0"/>
              <a:t>textview</a:t>
            </a:r>
            <a:r>
              <a:rPr lang="en-US" b="1" dirty="0" smtClean="0"/>
              <a:t> </a:t>
            </a:r>
            <a:r>
              <a:rPr lang="en-US" dirty="0" smtClean="0"/>
              <a:t>which can be </a:t>
            </a:r>
            <a:r>
              <a:rPr lang="en-US" b="1" dirty="0" smtClean="0"/>
              <a:t>used in Java files to access this </a:t>
            </a:r>
            <a:r>
              <a:rPr lang="en-US" b="1" dirty="0" err="1" smtClean="0"/>
              <a:t>textview</a:t>
            </a:r>
            <a:r>
              <a:rPr lang="en-US" b="1" dirty="0" smtClean="0"/>
              <a:t> </a:t>
            </a:r>
            <a:r>
              <a:rPr lang="en-US" dirty="0" smtClean="0"/>
              <a:t>and to make any changes to it dynamically. </a:t>
            </a:r>
          </a:p>
          <a:p>
            <a:r>
              <a:rPr lang="en-US" dirty="0" smtClean="0"/>
              <a:t>For example, suppose we set some initial text as </a:t>
            </a:r>
            <a:r>
              <a:rPr lang="en-US" b="1" dirty="0" smtClean="0"/>
              <a:t>"study"</a:t>
            </a:r>
            <a:r>
              <a:rPr lang="en-US" dirty="0" smtClean="0"/>
              <a:t>. </a:t>
            </a:r>
          </a:p>
          <a:p>
            <a:r>
              <a:rPr lang="en-US" dirty="0" smtClean="0"/>
              <a:t>But we want the text to be as </a:t>
            </a:r>
            <a:r>
              <a:rPr lang="en-US" b="1" dirty="0" smtClean="0"/>
              <a:t>"</a:t>
            </a:r>
            <a:r>
              <a:rPr lang="en-US" b="1" dirty="0" err="1" smtClean="0"/>
              <a:t>studytonight</a:t>
            </a:r>
            <a:r>
              <a:rPr lang="en-US" b="1" dirty="0" smtClean="0"/>
              <a:t>"</a:t>
            </a:r>
            <a:r>
              <a:rPr lang="en-US" dirty="0" smtClean="0"/>
              <a:t> after we touch the screen. </a:t>
            </a:r>
          </a:p>
          <a:p>
            <a:r>
              <a:rPr lang="en-US" dirty="0" smtClean="0"/>
              <a:t>So, we use this id in our Java class and use some predefined function to change the text of the </a:t>
            </a:r>
            <a:r>
              <a:rPr lang="en-US" dirty="0" err="1" smtClean="0"/>
              <a:t>TextView</a:t>
            </a:r>
            <a:r>
              <a:rPr lang="en-US" dirty="0" smtClean="0"/>
              <a:t> during runtime, when the user taps on it. </a:t>
            </a:r>
          </a:p>
          <a:p>
            <a:r>
              <a:rPr lang="en-US" b="1" dirty="0" smtClean="0"/>
              <a:t>Button </a:t>
            </a:r>
            <a:r>
              <a:rPr lang="en-US" b="1" dirty="0" err="1" smtClean="0"/>
              <a:t>myButton</a:t>
            </a:r>
            <a:r>
              <a:rPr lang="en-US" b="1" dirty="0" smtClean="0"/>
              <a:t> = (Button) </a:t>
            </a:r>
            <a:r>
              <a:rPr lang="en-US" b="1" dirty="0" err="1" smtClean="0"/>
              <a:t>findViewById</a:t>
            </a:r>
            <a:r>
              <a:rPr lang="en-US" b="1" dirty="0" smtClean="0"/>
              <a:t>(</a:t>
            </a:r>
            <a:r>
              <a:rPr lang="en-US" b="1" dirty="0" err="1" smtClean="0"/>
              <a:t>R.id.my_button</a:t>
            </a:r>
            <a:r>
              <a:rPr lang="en-US" b="1" dirty="0" smtClean="0"/>
              <a:t>);</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err="1" smtClean="0"/>
              <a:t>android:text</a:t>
            </a:r>
            <a:r>
              <a:rPr lang="en-US" b="1" dirty="0" smtClean="0"/>
              <a:t>="</a:t>
            </a:r>
            <a:r>
              <a:rPr lang="en-US" b="1" dirty="0" err="1" smtClean="0"/>
              <a:t>StudyTonight</a:t>
            </a:r>
            <a:r>
              <a:rPr lang="en-US" b="1" dirty="0" smtClean="0"/>
              <a:t>“</a:t>
            </a:r>
          </a:p>
          <a:p>
            <a:r>
              <a:rPr lang="en-US" dirty="0" smtClean="0"/>
              <a:t>The </a:t>
            </a:r>
            <a:r>
              <a:rPr lang="en-US" dirty="0" err="1" smtClean="0"/>
              <a:t>TextView</a:t>
            </a:r>
            <a:r>
              <a:rPr lang="en-US" dirty="0" smtClean="0"/>
              <a:t> will show the given value in the attribute as the text.</a:t>
            </a:r>
          </a:p>
          <a:p>
            <a:r>
              <a:rPr lang="en-US" b="1" dirty="0" err="1" smtClean="0"/>
              <a:t>android:textSize</a:t>
            </a:r>
            <a:r>
              <a:rPr lang="en-US" b="1" dirty="0" smtClean="0"/>
              <a:t>="45sp“</a:t>
            </a:r>
          </a:p>
          <a:p>
            <a:r>
              <a:rPr lang="en-US" dirty="0" smtClean="0"/>
              <a:t>This is used to determine the size of the text displayed in the </a:t>
            </a:r>
            <a:r>
              <a:rPr lang="en-US" dirty="0" err="1" smtClean="0"/>
              <a:t>TextView</a:t>
            </a:r>
            <a:r>
              <a:rPr lang="en-US" dirty="0" smtClean="0"/>
              <a:t>.</a:t>
            </a:r>
          </a:p>
          <a:p>
            <a:r>
              <a:rPr lang="en-US" b="1" dirty="0" err="1" smtClean="0"/>
              <a:t>android:padding</a:t>
            </a:r>
            <a:r>
              <a:rPr lang="en-US" b="1" dirty="0" smtClean="0"/>
              <a:t>="20dp“</a:t>
            </a:r>
          </a:p>
          <a:p>
            <a:r>
              <a:rPr lang="en-US" dirty="0" smtClean="0"/>
              <a:t>This provides a padding of 20dp around the text. </a:t>
            </a:r>
          </a:p>
          <a:p>
            <a:r>
              <a:rPr lang="en-US" b="1" dirty="0" err="1" smtClean="0"/>
              <a:t>android:textColor</a:t>
            </a:r>
            <a:r>
              <a:rPr lang="en-US" b="1" dirty="0" smtClean="0"/>
              <a:t>="#DD2C00“</a:t>
            </a:r>
          </a:p>
          <a:p>
            <a:r>
              <a:rPr lang="en-US" dirty="0" smtClean="0"/>
              <a:t>This sets the color of the text. #DD2C00 is the </a:t>
            </a:r>
            <a:r>
              <a:rPr lang="en-US" dirty="0" err="1" smtClean="0"/>
              <a:t>hexa</a:t>
            </a:r>
            <a:r>
              <a:rPr lang="en-US" dirty="0" smtClean="0"/>
              <a:t> code for color some dark red shade.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2800" b="1" dirty="0" smtClean="0"/>
              <a:t>Margin and Padding with a View</a:t>
            </a:r>
            <a:br>
              <a:rPr lang="en-US" sz="2800" b="1" dirty="0" smtClean="0"/>
            </a:br>
            <a:r>
              <a:rPr lang="en-US" sz="2800" b="1" dirty="0" smtClean="0"/>
              <a:t>Margin → </a:t>
            </a:r>
            <a:r>
              <a:rPr lang="en-US" sz="2800" b="1" dirty="0" err="1" smtClean="0"/>
              <a:t>android:layout_margin</a:t>
            </a:r>
            <a:r>
              <a:rPr lang="en-US" sz="2800" b="1" dirty="0" smtClean="0"/>
              <a:t/>
            </a:r>
            <a:br>
              <a:rPr lang="en-US" sz="2800" b="1" dirty="0" smtClean="0"/>
            </a:br>
            <a:r>
              <a:rPr lang="en-US" sz="2800" b="1" dirty="0" smtClean="0"/>
              <a:t>Padding → </a:t>
            </a:r>
            <a:r>
              <a:rPr lang="en-US" sz="2800" b="1" dirty="0" err="1" smtClean="0"/>
              <a:t>android:padding</a:t>
            </a:r>
            <a:endParaRPr lang="en-US" sz="2800" b="1" dirty="0"/>
          </a:p>
        </p:txBody>
      </p:sp>
      <p:pic>
        <p:nvPicPr>
          <p:cNvPr id="38914" name="Picture 2"/>
          <p:cNvPicPr>
            <a:picLocks noGrp="1" noChangeAspect="1" noChangeArrowheads="1"/>
          </p:cNvPicPr>
          <p:nvPr>
            <p:ph sz="half" idx="1"/>
          </p:nvPr>
        </p:nvPicPr>
        <p:blipFill>
          <a:blip r:embed="rId2" cstate="print"/>
          <a:srcRect/>
          <a:stretch>
            <a:fillRect/>
          </a:stretch>
        </p:blipFill>
        <p:spPr bwMode="auto">
          <a:xfrm>
            <a:off x="762000" y="3200400"/>
            <a:ext cx="3028950" cy="2752725"/>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a:stretch>
            <a:fillRect/>
          </a:stretch>
        </p:blipFill>
        <p:spPr bwMode="auto">
          <a:xfrm>
            <a:off x="533400" y="1828800"/>
            <a:ext cx="3962400" cy="1323975"/>
          </a:xfrm>
          <a:prstGeom prst="rect">
            <a:avLst/>
          </a:prstGeom>
          <a:noFill/>
          <a:ln w="9525">
            <a:noFill/>
            <a:miter lim="800000"/>
            <a:headEnd/>
            <a:tailEnd/>
          </a:ln>
        </p:spPr>
      </p:pic>
      <p:pic>
        <p:nvPicPr>
          <p:cNvPr id="38916" name="Picture 4"/>
          <p:cNvPicPr>
            <a:picLocks noGrp="1" noChangeAspect="1" noChangeArrowheads="1"/>
          </p:cNvPicPr>
          <p:nvPr>
            <p:ph sz="half" idx="2"/>
          </p:nvPr>
        </p:nvPicPr>
        <p:blipFill>
          <a:blip r:embed="rId4" cstate="print"/>
          <a:srcRect/>
          <a:stretch>
            <a:fillRect/>
          </a:stretch>
        </p:blipFill>
        <p:spPr bwMode="auto">
          <a:xfrm>
            <a:off x="4648200" y="1828800"/>
            <a:ext cx="3838575" cy="1314450"/>
          </a:xfrm>
          <a:prstGeom prst="rect">
            <a:avLst/>
          </a:prstGeom>
          <a:noFill/>
          <a:ln w="9525">
            <a:noFill/>
            <a:miter lim="800000"/>
            <a:headEnd/>
            <a:tailEnd/>
          </a:ln>
        </p:spPr>
      </p:pic>
      <p:pic>
        <p:nvPicPr>
          <p:cNvPr id="38917" name="Picture 5"/>
          <p:cNvPicPr>
            <a:picLocks noChangeAspect="1" noChangeArrowheads="1"/>
          </p:cNvPicPr>
          <p:nvPr/>
        </p:nvPicPr>
        <p:blipFill>
          <a:blip r:embed="rId5" cstate="print"/>
          <a:srcRect/>
          <a:stretch>
            <a:fillRect/>
          </a:stretch>
        </p:blipFill>
        <p:spPr bwMode="auto">
          <a:xfrm>
            <a:off x="5105400" y="3200400"/>
            <a:ext cx="2924175" cy="26098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EditText</a:t>
            </a:r>
            <a:r>
              <a:rPr lang="en-US" b="1" dirty="0" smtClean="0"/>
              <a:t> View in Android</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err="1" smtClean="0"/>
              <a:t>EditText</a:t>
            </a:r>
            <a:r>
              <a:rPr lang="en-US" b="1" dirty="0" smtClean="0"/>
              <a:t> is a </a:t>
            </a:r>
            <a:r>
              <a:rPr lang="en-US" b="1" dirty="0" err="1" smtClean="0"/>
              <a:t>TextView</a:t>
            </a:r>
            <a:r>
              <a:rPr lang="en-US" b="1" dirty="0" smtClean="0"/>
              <a:t> which is editable. It has almost similar properties as a </a:t>
            </a:r>
            <a:r>
              <a:rPr lang="en-US" b="1" u="sng" dirty="0" err="1" smtClean="0">
                <a:hlinkClick r:id="rId2"/>
              </a:rPr>
              <a:t>TextView</a:t>
            </a:r>
            <a:r>
              <a:rPr lang="en-US" dirty="0" smtClean="0"/>
              <a:t>. </a:t>
            </a:r>
          </a:p>
          <a:p>
            <a:r>
              <a:rPr lang="en-US" dirty="0" err="1" smtClean="0"/>
              <a:t>EditText</a:t>
            </a:r>
            <a:r>
              <a:rPr lang="en-US" dirty="0" smtClean="0"/>
              <a:t> is used when you want to have a text field in your application where user can enter any text. </a:t>
            </a:r>
          </a:p>
          <a:p>
            <a:r>
              <a:rPr lang="en-US" dirty="0" smtClean="0"/>
              <a:t>It can be either </a:t>
            </a:r>
            <a:r>
              <a:rPr lang="en-US" b="1" dirty="0" smtClean="0"/>
              <a:t>single line</a:t>
            </a:r>
            <a:r>
              <a:rPr lang="en-US" dirty="0" smtClean="0"/>
              <a:t> or </a:t>
            </a:r>
            <a:r>
              <a:rPr lang="en-US" b="1" dirty="0" smtClean="0"/>
              <a:t>multi-line</a:t>
            </a:r>
            <a:r>
              <a:rPr lang="en-US" dirty="0" smtClean="0"/>
              <a:t>. </a:t>
            </a:r>
          </a:p>
          <a:p>
            <a:r>
              <a:rPr lang="en-US" dirty="0" smtClean="0"/>
              <a:t>Touching a text field places makes the field active, places a cursor and automatically displays the keyboard.</a:t>
            </a:r>
          </a:p>
          <a:p>
            <a:r>
              <a:rPr lang="en-US" dirty="0" smtClean="0"/>
              <a:t>Following are some of the attributes that are most commonly used:</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Attribute -</a:t>
            </a:r>
            <a:r>
              <a:rPr lang="en-US" b="1" dirty="0" err="1" smtClean="0"/>
              <a:t>android:inputType</a:t>
            </a:r>
            <a:endParaRPr lang="en-US" b="1" dirty="0" smtClean="0"/>
          </a:p>
          <a:p>
            <a:r>
              <a:rPr lang="en-US" dirty="0" smtClean="0"/>
              <a:t>Used to specify what the text entered should be like and for what purpose it will be used. </a:t>
            </a:r>
          </a:p>
          <a:p>
            <a:r>
              <a:rPr lang="en-US" b="1" dirty="0" smtClean="0"/>
              <a:t>If this is set to none, then the text cannot be edited. </a:t>
            </a:r>
          </a:p>
          <a:p>
            <a:r>
              <a:rPr lang="en-US" dirty="0" smtClean="0"/>
              <a:t>Some commonly used constant values for this attribute are:</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762000" y="685800"/>
            <a:ext cx="7281862" cy="3877469"/>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609600" y="4876800"/>
            <a:ext cx="7696200" cy="13335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723900" y="1524000"/>
            <a:ext cx="7696200" cy="4396581"/>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Autofit/>
          </a:bodyPr>
          <a:lstStyle/>
          <a:p>
            <a:pPr algn="l">
              <a:buFont typeface="Arial" pitchFamily="34" charset="0"/>
              <a:buChar char="•"/>
            </a:pPr>
            <a:r>
              <a:rPr lang="en-US" sz="2000" b="1" dirty="0" err="1" smtClean="0"/>
              <a:t>android:hint</a:t>
            </a:r>
            <a:r>
              <a:rPr lang="en-US" sz="2000" b="1" dirty="0" smtClean="0"/>
              <a:t>="Write your email address here“</a:t>
            </a:r>
            <a:r>
              <a:rPr lang="en-US" sz="2000" dirty="0" smtClean="0"/>
              <a:t/>
            </a:r>
            <a:br>
              <a:rPr lang="en-US" sz="2000" dirty="0" smtClean="0"/>
            </a:br>
            <a:r>
              <a:rPr lang="en-US" sz="2000" dirty="0" smtClean="0"/>
              <a:t>This attribute gives </a:t>
            </a:r>
            <a:r>
              <a:rPr lang="en-US" sz="2000" b="1" dirty="0" smtClean="0"/>
              <a:t>a hint to the user about what should be entered in the box. </a:t>
            </a:r>
            <a:r>
              <a:rPr lang="en-US" sz="2000" dirty="0" smtClean="0"/>
              <a:t/>
            </a:r>
            <a:br>
              <a:rPr lang="en-US" sz="2000" dirty="0" smtClean="0"/>
            </a:br>
            <a:r>
              <a:rPr lang="en-US" sz="2000" dirty="0" smtClean="0"/>
              <a:t>This is a temporary message that goes off as soon as the user starts to write anything in the field.</a:t>
            </a:r>
            <a:br>
              <a:rPr lang="en-US" sz="2000" dirty="0" smtClean="0"/>
            </a:br>
            <a:endParaRPr lang="en-US" sz="2000" dirty="0"/>
          </a:p>
        </p:txBody>
      </p:sp>
      <p:pic>
        <p:nvPicPr>
          <p:cNvPr id="9218" name="Picture 2"/>
          <p:cNvPicPr>
            <a:picLocks noGrp="1" noChangeAspect="1" noChangeArrowheads="1"/>
          </p:cNvPicPr>
          <p:nvPr>
            <p:ph sz="half" idx="1"/>
          </p:nvPr>
        </p:nvPicPr>
        <p:blipFill>
          <a:blip r:embed="rId2" cstate="print"/>
          <a:stretch>
            <a:fillRect/>
          </a:stretch>
        </p:blipFill>
        <p:spPr bwMode="auto">
          <a:xfrm>
            <a:off x="457199" y="2479249"/>
            <a:ext cx="5610763" cy="3845351"/>
          </a:xfrm>
          <a:prstGeom prst="rect">
            <a:avLst/>
          </a:prstGeom>
          <a:noFill/>
          <a:ln w="9525">
            <a:noFill/>
            <a:miter lim="800000"/>
            <a:headEnd/>
            <a:tailEnd/>
          </a:ln>
        </p:spPr>
      </p:pic>
      <p:pic>
        <p:nvPicPr>
          <p:cNvPr id="7" name="Picture 2"/>
          <p:cNvPicPr>
            <a:picLocks noGrp="1" noChangeAspect="1" noChangeArrowheads="1"/>
          </p:cNvPicPr>
          <p:nvPr>
            <p:ph sz="half" idx="2"/>
          </p:nvPr>
        </p:nvPicPr>
        <p:blipFill>
          <a:blip r:embed="rId3" cstate="print"/>
          <a:srcRect/>
          <a:stretch>
            <a:fillRect/>
          </a:stretch>
        </p:blipFill>
        <p:spPr bwMode="auto">
          <a:xfrm>
            <a:off x="6096000" y="1981200"/>
            <a:ext cx="2385789" cy="433151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ImageView</a:t>
            </a:r>
            <a:r>
              <a:rPr lang="en-US" b="1" dirty="0" smtClean="0"/>
              <a:t> and </a:t>
            </a:r>
            <a:r>
              <a:rPr lang="en-US" b="1" dirty="0" err="1" smtClean="0"/>
              <a:t>ImageButton</a:t>
            </a:r>
            <a:r>
              <a:rPr lang="en-US" b="1" dirty="0" smtClean="0"/>
              <a:t> in Android</a:t>
            </a:r>
            <a:endParaRPr lang="en-US" b="1" dirty="0"/>
          </a:p>
        </p:txBody>
      </p:sp>
      <p:sp>
        <p:nvSpPr>
          <p:cNvPr id="5" name="Content Placeholder 4"/>
          <p:cNvSpPr>
            <a:spLocks noGrp="1"/>
          </p:cNvSpPr>
          <p:nvPr>
            <p:ph idx="1"/>
          </p:nvPr>
        </p:nvSpPr>
        <p:spPr/>
        <p:txBody>
          <a:bodyPr>
            <a:normAutofit fontScale="92500" lnSpcReduction="10000"/>
          </a:bodyPr>
          <a:lstStyle/>
          <a:p>
            <a:r>
              <a:rPr lang="en-US" dirty="0" err="1" smtClean="0"/>
              <a:t>ImageView</a:t>
            </a:r>
            <a:r>
              <a:rPr lang="en-US" dirty="0" smtClean="0"/>
              <a:t> and </a:t>
            </a:r>
            <a:r>
              <a:rPr lang="en-US" dirty="0" err="1" smtClean="0"/>
              <a:t>ImageButton</a:t>
            </a:r>
            <a:r>
              <a:rPr lang="en-US" dirty="0" smtClean="0"/>
              <a:t> are used in Android application to place an image in the view. </a:t>
            </a:r>
          </a:p>
          <a:p>
            <a:r>
              <a:rPr lang="en-US" dirty="0" err="1" smtClean="0"/>
              <a:t>ImageButton</a:t>
            </a:r>
            <a:r>
              <a:rPr lang="en-US" dirty="0" smtClean="0"/>
              <a:t> is used to use an image as a button in your android application.</a:t>
            </a:r>
          </a:p>
          <a:p>
            <a:r>
              <a:rPr lang="en-US" dirty="0" smtClean="0"/>
              <a:t>Therefore, any image that we want to display in the app should be placed under the </a:t>
            </a:r>
            <a:r>
              <a:rPr lang="en-US" dirty="0" err="1" smtClean="0"/>
              <a:t>drawable</a:t>
            </a:r>
            <a:r>
              <a:rPr lang="en-US" dirty="0" smtClean="0"/>
              <a:t> folder. This folder can be found under </a:t>
            </a:r>
            <a:r>
              <a:rPr lang="en-US" b="1" dirty="0" smtClean="0"/>
              <a:t>app → res → </a:t>
            </a:r>
            <a:r>
              <a:rPr lang="en-US" b="1" dirty="0" err="1" smtClean="0"/>
              <a:t>drawable</a:t>
            </a:r>
            <a:r>
              <a:rPr lang="en-US" dirty="0" smtClean="0"/>
              <a:t>. </a:t>
            </a:r>
          </a:p>
          <a:p>
            <a:r>
              <a:rPr lang="en-US" dirty="0" smtClean="0"/>
              <a:t>To insert an image, simply copy the image and then right click on </a:t>
            </a:r>
            <a:r>
              <a:rPr lang="en-US" b="1" dirty="0" err="1" smtClean="0"/>
              <a:t>drawable</a:t>
            </a:r>
            <a:r>
              <a:rPr lang="en-US" b="1" dirty="0" smtClean="0"/>
              <a:t> → Paste</a:t>
            </a:r>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0" y="152400"/>
            <a:ext cx="5257800" cy="67056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724400"/>
            <a:ext cx="6248400" cy="1752600"/>
          </a:xfrm>
        </p:spPr>
        <p:txBody>
          <a:bodyPr>
            <a:noAutofit/>
          </a:bodyPr>
          <a:lstStyle/>
          <a:p>
            <a:pPr algn="l"/>
            <a:r>
              <a:rPr lang="en-US" sz="1600" dirty="0" smtClean="0"/>
              <a:t/>
            </a:r>
            <a:br>
              <a:rPr lang="en-US" sz="1600" dirty="0" smtClean="0"/>
            </a:br>
            <a:r>
              <a:rPr lang="en-US" sz="1600" b="1" dirty="0" smtClean="0"/>
              <a:t>Following are some of the commonly used attributes with </a:t>
            </a:r>
            <a:r>
              <a:rPr lang="en-US" sz="1600" b="1" dirty="0" err="1" smtClean="0"/>
              <a:t>ImageView</a:t>
            </a:r>
            <a:r>
              <a:rPr lang="en-US" sz="1600" b="1" dirty="0" smtClean="0"/>
              <a:t> :</a:t>
            </a:r>
            <a:r>
              <a:rPr lang="en-US" sz="1600" dirty="0" smtClean="0"/>
              <a:t/>
            </a:r>
            <a:br>
              <a:rPr lang="en-US" sz="1600" dirty="0" smtClean="0"/>
            </a:br>
            <a:r>
              <a:rPr lang="en-US" sz="1600" b="1" dirty="0" err="1" smtClean="0"/>
              <a:t>android:background</a:t>
            </a:r>
            <a:r>
              <a:rPr lang="en-US" sz="1600" b="1" dirty="0" smtClean="0"/>
              <a:t>:</a:t>
            </a:r>
            <a:r>
              <a:rPr lang="en-US" sz="1600" dirty="0" smtClean="0"/>
              <a:t>  This property gives a background color to your </a:t>
            </a:r>
            <a:r>
              <a:rPr lang="en-US" sz="1600" dirty="0" err="1" smtClean="0"/>
              <a:t>ImageView</a:t>
            </a:r>
            <a:r>
              <a:rPr lang="en-US" sz="1600" dirty="0" smtClean="0"/>
              <a:t>. </a:t>
            </a:r>
            <a:br>
              <a:rPr lang="en-US" sz="1600" dirty="0" smtClean="0"/>
            </a:br>
            <a:r>
              <a:rPr lang="en-US" sz="1600" dirty="0" smtClean="0"/>
              <a:t>When your image is not able to entirely fill the </a:t>
            </a:r>
            <a:r>
              <a:rPr lang="en-US" sz="1600" dirty="0" err="1" smtClean="0"/>
              <a:t>ImageView</a:t>
            </a:r>
            <a:r>
              <a:rPr lang="en-US" sz="1600" dirty="0" smtClean="0"/>
              <a:t>, then background color is used to fill the area not covered by the image.</a:t>
            </a:r>
            <a:br>
              <a:rPr lang="en-US" sz="1600" dirty="0" smtClean="0"/>
            </a:br>
            <a:r>
              <a:rPr lang="en-US" sz="1600" b="1" dirty="0" err="1" smtClean="0"/>
              <a:t>android:padding</a:t>
            </a:r>
            <a:r>
              <a:rPr lang="en-US" sz="1600" b="1" dirty="0" smtClean="0"/>
              <a:t>:</a:t>
            </a:r>
            <a:r>
              <a:rPr lang="en-US" sz="1600" dirty="0" smtClean="0"/>
              <a:t> To provide padding or extra space inside the </a:t>
            </a:r>
            <a:r>
              <a:rPr lang="en-US" sz="1600" dirty="0" err="1" smtClean="0"/>
              <a:t>ImageView</a:t>
            </a:r>
            <a:r>
              <a:rPr lang="en-US" sz="1600" dirty="0" smtClean="0"/>
              <a:t> for the image.</a:t>
            </a:r>
            <a:br>
              <a:rPr lang="en-US" sz="1600" dirty="0" smtClean="0"/>
            </a:br>
            <a:endParaRPr lang="en-US" sz="1600" dirty="0"/>
          </a:p>
        </p:txBody>
      </p:sp>
      <p:pic>
        <p:nvPicPr>
          <p:cNvPr id="39938" name="Picture 2"/>
          <p:cNvPicPr>
            <a:picLocks noGrp="1" noChangeAspect="1" noChangeArrowheads="1"/>
          </p:cNvPicPr>
          <p:nvPr>
            <p:ph sz="half" idx="1"/>
          </p:nvPr>
        </p:nvPicPr>
        <p:blipFill>
          <a:blip r:embed="rId2" cstate="print"/>
          <a:stretch>
            <a:fillRect/>
          </a:stretch>
        </p:blipFill>
        <p:spPr bwMode="auto">
          <a:xfrm>
            <a:off x="304800" y="0"/>
            <a:ext cx="3429000" cy="4343400"/>
          </a:xfrm>
          <a:prstGeom prst="rect">
            <a:avLst/>
          </a:prstGeom>
          <a:noFill/>
          <a:ln w="9525">
            <a:noFill/>
            <a:miter lim="800000"/>
            <a:headEnd/>
            <a:tailEnd/>
          </a:ln>
        </p:spPr>
      </p:pic>
      <p:pic>
        <p:nvPicPr>
          <p:cNvPr id="39939" name="Picture 3"/>
          <p:cNvPicPr>
            <a:picLocks noGrp="1" noChangeAspect="1" noChangeArrowheads="1"/>
          </p:cNvPicPr>
          <p:nvPr>
            <p:ph sz="half" idx="2"/>
          </p:nvPr>
        </p:nvPicPr>
        <p:blipFill>
          <a:blip r:embed="rId3" cstate="print"/>
          <a:srcRect/>
          <a:stretch>
            <a:fillRect/>
          </a:stretch>
        </p:blipFill>
        <p:spPr bwMode="auto">
          <a:xfrm>
            <a:off x="3733800" y="76200"/>
            <a:ext cx="4038600" cy="1937804"/>
          </a:xfrm>
          <a:prstGeom prst="rect">
            <a:avLst/>
          </a:prstGeom>
          <a:noFill/>
          <a:ln w="9525">
            <a:noFill/>
            <a:miter lim="800000"/>
            <a:headEnd/>
            <a:tailEnd/>
          </a:ln>
        </p:spPr>
      </p:pic>
      <p:pic>
        <p:nvPicPr>
          <p:cNvPr id="39940" name="Picture 4"/>
          <p:cNvPicPr>
            <a:picLocks noChangeAspect="1" noChangeArrowheads="1"/>
          </p:cNvPicPr>
          <p:nvPr/>
        </p:nvPicPr>
        <p:blipFill>
          <a:blip r:embed="rId4" cstate="print"/>
          <a:srcRect/>
          <a:stretch>
            <a:fillRect/>
          </a:stretch>
        </p:blipFill>
        <p:spPr bwMode="auto">
          <a:xfrm>
            <a:off x="6324600" y="1981200"/>
            <a:ext cx="2552700" cy="47053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t>Using an Image as Button</a:t>
            </a:r>
            <a:r>
              <a:rPr lang="en-US" sz="2000" dirty="0" smtClean="0"/>
              <a:t/>
            </a:r>
            <a:br>
              <a:rPr lang="en-US" sz="2000" dirty="0" smtClean="0"/>
            </a:br>
            <a:r>
              <a:rPr lang="en-US" sz="2000" b="1" dirty="0" err="1" smtClean="0"/>
              <a:t>ImageButton</a:t>
            </a:r>
            <a:r>
              <a:rPr lang="en-US" sz="2000" b="1" dirty="0" smtClean="0"/>
              <a:t> has the same property as </a:t>
            </a:r>
            <a:r>
              <a:rPr lang="en-US" sz="2000" b="1" dirty="0" err="1" smtClean="0"/>
              <a:t>ImageView</a:t>
            </a:r>
            <a:r>
              <a:rPr lang="en-US" sz="2000" b="1" dirty="0" smtClean="0"/>
              <a:t>. </a:t>
            </a:r>
            <a:r>
              <a:rPr lang="en-US" sz="2000" dirty="0" smtClean="0"/>
              <a:t/>
            </a:r>
            <a:br>
              <a:rPr lang="en-US" sz="2000" dirty="0" smtClean="0"/>
            </a:br>
            <a:r>
              <a:rPr lang="en-US" sz="2000" dirty="0" smtClean="0"/>
              <a:t>Images set through </a:t>
            </a:r>
            <a:r>
              <a:rPr lang="en-US" sz="2000" b="1" dirty="0" err="1" smtClean="0"/>
              <a:t>ImageButton</a:t>
            </a:r>
            <a:r>
              <a:rPr lang="en-US" sz="2000" b="1" dirty="0" smtClean="0"/>
              <a:t> are clickable, and actions can be attached with them upon clicking</a:t>
            </a:r>
            <a:r>
              <a:rPr lang="en-US" sz="2000" dirty="0" smtClean="0"/>
              <a:t>.</a:t>
            </a:r>
            <a:endParaRPr lang="en-US" sz="2000" dirty="0"/>
          </a:p>
        </p:txBody>
      </p:sp>
      <p:pic>
        <p:nvPicPr>
          <p:cNvPr id="43009" name="Picture 1"/>
          <p:cNvPicPr>
            <a:picLocks noGrp="1" noChangeAspect="1" noChangeArrowheads="1"/>
          </p:cNvPicPr>
          <p:nvPr>
            <p:ph sz="half" idx="1"/>
          </p:nvPr>
        </p:nvPicPr>
        <p:blipFill>
          <a:blip r:embed="rId2" cstate="print"/>
          <a:srcRect/>
          <a:stretch>
            <a:fillRect/>
          </a:stretch>
        </p:blipFill>
        <p:spPr bwMode="auto">
          <a:xfrm>
            <a:off x="457200" y="1524000"/>
            <a:ext cx="3886200" cy="4362200"/>
          </a:xfrm>
          <a:prstGeom prst="rect">
            <a:avLst/>
          </a:prstGeom>
          <a:noFill/>
          <a:ln w="9525">
            <a:noFill/>
            <a:miter lim="800000"/>
            <a:headEnd/>
            <a:tailEnd/>
          </a:ln>
        </p:spPr>
      </p:pic>
      <p:pic>
        <p:nvPicPr>
          <p:cNvPr id="43010" name="Picture 2"/>
          <p:cNvPicPr>
            <a:picLocks noGrp="1" noChangeAspect="1" noChangeArrowheads="1"/>
          </p:cNvPicPr>
          <p:nvPr>
            <p:ph sz="half" idx="2"/>
          </p:nvPr>
        </p:nvPicPr>
        <p:blipFill>
          <a:blip r:embed="rId3" cstate="print"/>
          <a:srcRect/>
          <a:stretch>
            <a:fillRect/>
          </a:stretch>
        </p:blipFill>
        <p:spPr bwMode="auto">
          <a:xfrm>
            <a:off x="4419600" y="1600200"/>
            <a:ext cx="4343400" cy="457199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1985" name="Picture 1"/>
          <p:cNvPicPr>
            <a:picLocks noGrp="1" noChangeAspect="1" noChangeArrowheads="1"/>
          </p:cNvPicPr>
          <p:nvPr>
            <p:ph idx="1"/>
          </p:nvPr>
        </p:nvPicPr>
        <p:blipFill>
          <a:blip r:embed="rId2" cstate="print"/>
          <a:stretch>
            <a:fillRect/>
          </a:stretch>
        </p:blipFill>
        <p:spPr bwMode="auto">
          <a:xfrm>
            <a:off x="838200" y="1447800"/>
            <a:ext cx="7086600" cy="3810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Toast in Android</a:t>
            </a:r>
            <a:r>
              <a:rPr lang="en-US" sz="2800" dirty="0" smtClean="0"/>
              <a:t/>
            </a:r>
            <a:br>
              <a:rPr lang="en-US" sz="2800" dirty="0" smtClean="0"/>
            </a:br>
            <a:r>
              <a:rPr lang="en-US" sz="2800" dirty="0" smtClean="0"/>
              <a:t>This is called a </a:t>
            </a:r>
            <a:r>
              <a:rPr lang="en-US" sz="2800" b="1" dirty="0" smtClean="0"/>
              <a:t>Toast</a:t>
            </a:r>
            <a:r>
              <a:rPr lang="en-US" sz="2800" dirty="0" smtClean="0"/>
              <a:t> in Android. It is used to display short and temporary messages in android apps. </a:t>
            </a:r>
            <a:endParaRPr lang="en-US" sz="2800" dirty="0"/>
          </a:p>
        </p:txBody>
      </p:sp>
      <p:sp>
        <p:nvSpPr>
          <p:cNvPr id="3" name="Content Placeholder 2"/>
          <p:cNvSpPr>
            <a:spLocks noGrp="1"/>
          </p:cNvSpPr>
          <p:nvPr>
            <p:ph sz="half" idx="1"/>
          </p:nvPr>
        </p:nvSpPr>
        <p:spPr>
          <a:xfrm>
            <a:off x="228600" y="1600200"/>
            <a:ext cx="4038600" cy="4525963"/>
          </a:xfrm>
        </p:spPr>
        <p:txBody>
          <a:bodyPr>
            <a:normAutofit/>
          </a:bodyPr>
          <a:lstStyle/>
          <a:p>
            <a:r>
              <a:rPr lang="en-US" sz="1800" b="1" dirty="0" smtClean="0"/>
              <a:t>Features of Toast</a:t>
            </a:r>
          </a:p>
          <a:p>
            <a:r>
              <a:rPr lang="en-US" sz="1800" dirty="0" smtClean="0"/>
              <a:t>It is an </a:t>
            </a:r>
            <a:r>
              <a:rPr lang="en-US" sz="1800" b="1" dirty="0" smtClean="0"/>
              <a:t>Android widget</a:t>
            </a:r>
            <a:r>
              <a:rPr lang="en-US" sz="1800" dirty="0" smtClean="0"/>
              <a:t> that is used to show a message for a short duration of time.</a:t>
            </a:r>
          </a:p>
          <a:p>
            <a:r>
              <a:rPr lang="en-US" sz="1800" dirty="0" smtClean="0"/>
              <a:t>It </a:t>
            </a:r>
            <a:r>
              <a:rPr lang="en-US" sz="1800" b="1" dirty="0" smtClean="0"/>
              <a:t>disappears after a short time.</a:t>
            </a:r>
          </a:p>
          <a:p>
            <a:r>
              <a:rPr lang="en-US" sz="1800" dirty="0" smtClean="0"/>
              <a:t>It </a:t>
            </a:r>
            <a:r>
              <a:rPr lang="en-US" sz="1800" b="1" dirty="0" smtClean="0"/>
              <a:t>doesn't block the Activity or Fragment when it runs.</a:t>
            </a:r>
          </a:p>
          <a:p>
            <a:r>
              <a:rPr lang="en-US" sz="1800" dirty="0" smtClean="0"/>
              <a:t>It can be used to give feedback to the user regarding any operations, like form submission etc.</a:t>
            </a:r>
          </a:p>
          <a:p>
            <a:endParaRPr lang="en-US" sz="1800" dirty="0"/>
          </a:p>
        </p:txBody>
      </p:sp>
      <p:pic>
        <p:nvPicPr>
          <p:cNvPr id="40962" name="Picture 2"/>
          <p:cNvPicPr>
            <a:picLocks noGrp="1" noChangeAspect="1" noChangeArrowheads="1"/>
          </p:cNvPicPr>
          <p:nvPr>
            <p:ph sz="half" idx="2"/>
          </p:nvPr>
        </p:nvPicPr>
        <p:blipFill>
          <a:blip r:embed="rId2" cstate="print"/>
          <a:stretch>
            <a:fillRect/>
          </a:stretch>
        </p:blipFill>
        <p:spPr bwMode="auto">
          <a:xfrm>
            <a:off x="457200" y="4572000"/>
            <a:ext cx="3429000" cy="2000250"/>
          </a:xfrm>
          <a:prstGeom prst="rect">
            <a:avLst/>
          </a:prstGeom>
          <a:noFill/>
          <a:ln w="9525">
            <a:noFill/>
            <a:miter lim="800000"/>
            <a:headEnd/>
            <a:tailEnd/>
          </a:ln>
        </p:spPr>
      </p:pic>
      <p:sp>
        <p:nvSpPr>
          <p:cNvPr id="40964" name="Rectangle 4"/>
          <p:cNvSpPr>
            <a:spLocks noChangeArrowheads="1"/>
          </p:cNvSpPr>
          <p:nvPr/>
        </p:nvSpPr>
        <p:spPr bwMode="auto">
          <a:xfrm>
            <a:off x="4648200" y="1683352"/>
            <a:ext cx="4114800" cy="1382329"/>
          </a:xfrm>
          <a:prstGeom prst="rect">
            <a:avLst/>
          </a:prstGeom>
          <a:solidFill>
            <a:srgbClr val="FFFFFF"/>
          </a:solidFill>
          <a:ln w="9525">
            <a:noFill/>
            <a:miter lim="800000"/>
            <a:headEnd/>
            <a:tailEnd/>
          </a:ln>
          <a:effectLst/>
        </p:spPr>
        <p:txBody>
          <a:bodyPr vert="horz" wrap="square" lIns="0" tIns="158700" rIns="0" bIns="15870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212529"/>
                </a:solidFill>
                <a:effectLst/>
                <a:latin typeface="system-ui"/>
                <a:cs typeface="Arial" pitchFamily="34" charset="0"/>
              </a:rPr>
              <a:t>How to Create a Toast?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212529"/>
                </a:solidFill>
                <a:effectLst/>
                <a:latin typeface="system-ui"/>
                <a:cs typeface="Arial" pitchFamily="34" charset="0"/>
              </a:rPr>
              <a:t>A Toast can be created using the </a:t>
            </a:r>
            <a:r>
              <a:rPr kumimoji="0" lang="en-US" b="0" i="0" u="none" strike="noStrike" cap="none" normalizeH="0" baseline="0" dirty="0" err="1" smtClean="0">
                <a:ln>
                  <a:noFill/>
                </a:ln>
                <a:solidFill>
                  <a:srgbClr val="D63384"/>
                </a:solidFill>
                <a:effectLst/>
                <a:latin typeface="var(--bs-font-monospace)"/>
                <a:cs typeface="Arial" pitchFamily="34" charset="0"/>
              </a:rPr>
              <a:t>android.widget.Toast</a:t>
            </a:r>
            <a:r>
              <a:rPr kumimoji="0" lang="en-US" sz="1500" b="0" i="0" u="none" strike="noStrike" cap="none" normalizeH="0" baseline="0" dirty="0" smtClean="0">
                <a:ln>
                  <a:noFill/>
                </a:ln>
                <a:solidFill>
                  <a:srgbClr val="212529"/>
                </a:solidFill>
                <a:effectLst/>
                <a:latin typeface="system-ui"/>
                <a:cs typeface="Arial" pitchFamily="34" charset="0"/>
              </a:rPr>
              <a:t> class, which extends the </a:t>
            </a:r>
            <a:r>
              <a:rPr kumimoji="0" lang="en-US" b="0" i="0" u="none" strike="noStrike" cap="none" normalizeH="0" baseline="0" dirty="0" err="1" smtClean="0">
                <a:ln>
                  <a:noFill/>
                </a:ln>
                <a:solidFill>
                  <a:srgbClr val="D63384"/>
                </a:solidFill>
                <a:effectLst/>
                <a:latin typeface="var(--bs-font-monospace)"/>
                <a:cs typeface="Arial" pitchFamily="34" charset="0"/>
              </a:rPr>
              <a:t>java.lang.Object</a:t>
            </a:r>
            <a:r>
              <a:rPr kumimoji="0" lang="en-US" sz="1500" b="0" i="0" u="none" strike="noStrike" cap="none" normalizeH="0" baseline="0" dirty="0" smtClean="0">
                <a:ln>
                  <a:noFill/>
                </a:ln>
                <a:solidFill>
                  <a:srgbClr val="212529"/>
                </a:solidFill>
                <a:effectLst/>
                <a:latin typeface="system-ui"/>
                <a:cs typeface="Arial" pitchFamily="34" charset="0"/>
              </a:rPr>
              <a:t> class.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5" name="Picture 5"/>
          <p:cNvPicPr>
            <a:picLocks noChangeAspect="1" noChangeArrowheads="1"/>
          </p:cNvPicPr>
          <p:nvPr/>
        </p:nvPicPr>
        <p:blipFill>
          <a:blip r:embed="rId3" cstate="print"/>
          <a:srcRect/>
          <a:stretch>
            <a:fillRect/>
          </a:stretch>
        </p:blipFill>
        <p:spPr bwMode="auto">
          <a:xfrm>
            <a:off x="4191000" y="2971800"/>
            <a:ext cx="4724400" cy="3200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CheckBox</a:t>
            </a:r>
            <a:r>
              <a:rPr lang="en-US" sz="3600" b="1" dirty="0" smtClean="0"/>
              <a:t> View in Android</a:t>
            </a:r>
            <a:endParaRPr lang="en-US" sz="3600" b="1" dirty="0"/>
          </a:p>
        </p:txBody>
      </p:sp>
      <p:sp>
        <p:nvSpPr>
          <p:cNvPr id="3" name="Content Placeholder 2"/>
          <p:cNvSpPr>
            <a:spLocks noGrp="1"/>
          </p:cNvSpPr>
          <p:nvPr>
            <p:ph sz="half" idx="1"/>
          </p:nvPr>
        </p:nvSpPr>
        <p:spPr>
          <a:xfrm>
            <a:off x="304800" y="1371600"/>
            <a:ext cx="4038600" cy="4876800"/>
          </a:xfrm>
        </p:spPr>
        <p:txBody>
          <a:bodyPr>
            <a:normAutofit fontScale="85000" lnSpcReduction="20000"/>
          </a:bodyPr>
          <a:lstStyle/>
          <a:p>
            <a:pPr algn="just"/>
            <a:r>
              <a:rPr lang="en-US" dirty="0" smtClean="0"/>
              <a:t>When you are </a:t>
            </a:r>
            <a:r>
              <a:rPr lang="en-US" b="1" dirty="0" smtClean="0"/>
              <a:t>creating a form to accept user inputs in your android application, and you have to list down a few options for the user to choose from, check boxes and radio boxes </a:t>
            </a:r>
            <a:r>
              <a:rPr lang="en-US" dirty="0" smtClean="0"/>
              <a:t>comes in handy.</a:t>
            </a:r>
          </a:p>
          <a:p>
            <a:pPr algn="just"/>
            <a:r>
              <a:rPr lang="en-US" b="1" dirty="0" err="1" smtClean="0"/>
              <a:t>CheckBox</a:t>
            </a:r>
            <a:r>
              <a:rPr lang="en-US" b="1" dirty="0" smtClean="0"/>
              <a:t> View in Android- </a:t>
            </a:r>
            <a:r>
              <a:rPr lang="en-US" dirty="0" smtClean="0"/>
              <a:t>Checkbox is used when you have to </a:t>
            </a:r>
            <a:r>
              <a:rPr lang="en-US" b="1" dirty="0" smtClean="0"/>
              <a:t>show multiple options to the user and the user is allowed to choose as many options as they want</a:t>
            </a:r>
            <a:r>
              <a:rPr lang="en-US" dirty="0" smtClean="0"/>
              <a:t>, by tapping on them.</a:t>
            </a:r>
            <a:endParaRPr lang="en-US" dirty="0"/>
          </a:p>
        </p:txBody>
      </p:sp>
      <p:pic>
        <p:nvPicPr>
          <p:cNvPr id="44034" name="Picture 2"/>
          <p:cNvPicPr>
            <a:picLocks noGrp="1" noChangeAspect="1" noChangeArrowheads="1"/>
          </p:cNvPicPr>
          <p:nvPr>
            <p:ph sz="half" idx="2"/>
          </p:nvPr>
        </p:nvPicPr>
        <p:blipFill>
          <a:blip r:embed="rId2" cstate="print"/>
          <a:srcRect/>
          <a:stretch>
            <a:fillRect/>
          </a:stretch>
        </p:blipFill>
        <p:spPr bwMode="auto">
          <a:xfrm>
            <a:off x="4495800" y="1066800"/>
            <a:ext cx="4343400" cy="280425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486400" y="3810000"/>
            <a:ext cx="2962275" cy="2286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Android UI How to - Change </a:t>
            </a:r>
            <a:r>
              <a:rPr lang="en-US" sz="3200" b="1" dirty="0" err="1" smtClean="0"/>
              <a:t>CheckBox</a:t>
            </a:r>
            <a:r>
              <a:rPr lang="en-US" sz="3200" b="1" dirty="0" smtClean="0"/>
              <a:t> text on select event</a:t>
            </a:r>
            <a:endParaRPr lang="en-US" sz="3200" b="1" dirty="0"/>
          </a:p>
        </p:txBody>
      </p:sp>
      <p:sp>
        <p:nvSpPr>
          <p:cNvPr id="4" name="Content Placeholder 3"/>
          <p:cNvSpPr>
            <a:spLocks noGrp="1"/>
          </p:cNvSpPr>
          <p:nvPr>
            <p:ph sz="half" idx="2"/>
          </p:nvPr>
        </p:nvSpPr>
        <p:spPr/>
        <p:txBody>
          <a:bodyPr/>
          <a:lstStyle/>
          <a:p>
            <a:endParaRPr lang="en-US"/>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457200" y="1371600"/>
            <a:ext cx="8153400" cy="5029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381000" y="228600"/>
            <a:ext cx="7391400" cy="6477000"/>
          </a:xfrm>
          <a:prstGeom prst="rect">
            <a:avLst/>
          </a:prstGeom>
          <a:noFill/>
          <a:ln w="9525">
            <a:noFill/>
            <a:miter lim="800000"/>
            <a:headEnd/>
            <a:tailEnd/>
          </a:ln>
        </p:spPr>
      </p:pic>
      <p:pic>
        <p:nvPicPr>
          <p:cNvPr id="3077" name="Picture 5"/>
          <p:cNvPicPr>
            <a:picLocks noGrp="1" noChangeAspect="1" noChangeArrowheads="1"/>
          </p:cNvPicPr>
          <p:nvPr>
            <p:ph sz="half" idx="2"/>
          </p:nvPr>
        </p:nvPicPr>
        <p:blipFill>
          <a:blip r:embed="rId3" cstate="print"/>
          <a:srcRect/>
          <a:stretch>
            <a:fillRect/>
          </a:stretch>
        </p:blipFill>
        <p:spPr bwMode="auto">
          <a:xfrm>
            <a:off x="6019800" y="457200"/>
            <a:ext cx="3019425" cy="24384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752600"/>
          </a:xfrm>
        </p:spPr>
        <p:txBody>
          <a:bodyPr>
            <a:noAutofit/>
          </a:bodyPr>
          <a:lstStyle/>
          <a:p>
            <a:r>
              <a:rPr lang="en-US" sz="2400" b="1" dirty="0" err="1" smtClean="0"/>
              <a:t>RadioButton</a:t>
            </a:r>
            <a:r>
              <a:rPr lang="en-US" sz="2400" b="1" dirty="0" smtClean="0"/>
              <a:t> View in Android</a:t>
            </a:r>
            <a:r>
              <a:rPr lang="en-US" sz="2400" dirty="0" smtClean="0"/>
              <a:t/>
            </a:r>
            <a:br>
              <a:rPr lang="en-US" sz="2400" dirty="0" smtClean="0"/>
            </a:br>
            <a:r>
              <a:rPr lang="en-US" sz="2400" b="1" dirty="0" err="1" smtClean="0"/>
              <a:t>RadioButton</a:t>
            </a:r>
            <a:r>
              <a:rPr lang="en-US" sz="2400" b="1" dirty="0" smtClean="0"/>
              <a:t> is used when you have to allow selection of only one option among the list of multiple options. </a:t>
            </a:r>
            <a:br>
              <a:rPr lang="en-US" sz="2400" b="1" dirty="0" smtClean="0"/>
            </a:br>
            <a:r>
              <a:rPr lang="en-US" sz="2400" b="1" dirty="0" smtClean="0"/>
              <a:t>It is used under its parent view – </a:t>
            </a:r>
            <a:r>
              <a:rPr lang="en-US" sz="2400" b="1" dirty="0" err="1" smtClean="0"/>
              <a:t>RadioGroup</a:t>
            </a:r>
            <a:r>
              <a:rPr lang="en-US" sz="2400" b="1" dirty="0" smtClean="0"/>
              <a:t> </a:t>
            </a:r>
            <a:r>
              <a:rPr lang="en-US" sz="2400" dirty="0" smtClean="0"/>
              <a:t>so that we </a:t>
            </a:r>
            <a:r>
              <a:rPr lang="en-US" sz="2400" b="1" dirty="0" smtClean="0"/>
              <a:t>can get one selected </a:t>
            </a:r>
            <a:r>
              <a:rPr lang="en-US" sz="2400" dirty="0" smtClean="0"/>
              <a:t>value out of all the listed radio buttons.</a:t>
            </a:r>
            <a:endParaRPr lang="en-US" sz="2400" dirty="0"/>
          </a:p>
        </p:txBody>
      </p:sp>
      <p:pic>
        <p:nvPicPr>
          <p:cNvPr id="45058" name="Picture 2"/>
          <p:cNvPicPr>
            <a:picLocks noGrp="1" noChangeAspect="1" noChangeArrowheads="1"/>
          </p:cNvPicPr>
          <p:nvPr>
            <p:ph sz="half" idx="1"/>
          </p:nvPr>
        </p:nvPicPr>
        <p:blipFill>
          <a:blip r:embed="rId2" cstate="print"/>
          <a:srcRect/>
          <a:stretch>
            <a:fillRect/>
          </a:stretch>
        </p:blipFill>
        <p:spPr bwMode="auto">
          <a:xfrm>
            <a:off x="762000" y="2133600"/>
            <a:ext cx="4800600" cy="4420371"/>
          </a:xfrm>
          <a:prstGeom prst="rect">
            <a:avLst/>
          </a:prstGeom>
          <a:noFill/>
          <a:ln w="9525">
            <a:noFill/>
            <a:miter lim="800000"/>
            <a:headEnd/>
            <a:tailEnd/>
          </a:ln>
        </p:spPr>
      </p:pic>
      <p:pic>
        <p:nvPicPr>
          <p:cNvPr id="45059" name="Picture 3"/>
          <p:cNvPicPr>
            <a:picLocks noGrp="1" noChangeAspect="1" noChangeArrowheads="1"/>
          </p:cNvPicPr>
          <p:nvPr>
            <p:ph sz="half" idx="2"/>
          </p:nvPr>
        </p:nvPicPr>
        <p:blipFill>
          <a:blip r:embed="rId3" cstate="print"/>
          <a:srcRect/>
          <a:stretch>
            <a:fillRect/>
          </a:stretch>
        </p:blipFill>
        <p:spPr bwMode="auto">
          <a:xfrm>
            <a:off x="5638800" y="2362200"/>
            <a:ext cx="3257550" cy="4057650"/>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5105400" y="4114800"/>
            <a:ext cx="3867150" cy="10096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Android - </a:t>
            </a:r>
            <a:r>
              <a:rPr lang="en-US" sz="3200" b="1" dirty="0" err="1" smtClean="0"/>
              <a:t>RadioGroup</a:t>
            </a:r>
            <a:r>
              <a:rPr lang="en-US" sz="3200" b="1" dirty="0" smtClean="0"/>
              <a:t> Control</a:t>
            </a:r>
            <a:br>
              <a:rPr lang="en-US" sz="3200" b="1" dirty="0" smtClean="0"/>
            </a:br>
            <a:r>
              <a:rPr lang="en-US" sz="3200" i="1" dirty="0" smtClean="0"/>
              <a:t>A </a:t>
            </a:r>
            <a:r>
              <a:rPr lang="en-US" sz="3200" i="1" dirty="0" err="1" smtClean="0"/>
              <a:t>RadioGroup</a:t>
            </a:r>
            <a:r>
              <a:rPr lang="en-US" sz="3200" i="1" dirty="0" smtClean="0"/>
              <a:t> class is used for set of radio buttons.</a:t>
            </a:r>
            <a:endParaRPr lang="en-US" sz="3200" dirty="0"/>
          </a:p>
        </p:txBody>
      </p:sp>
      <p:sp>
        <p:nvSpPr>
          <p:cNvPr id="3" name="Content Placeholder 2"/>
          <p:cNvSpPr>
            <a:spLocks noGrp="1"/>
          </p:cNvSpPr>
          <p:nvPr>
            <p:ph sz="half" idx="1"/>
          </p:nvPr>
        </p:nvSpPr>
        <p:spPr/>
        <p:txBody>
          <a:bodyPr/>
          <a:lstStyle/>
          <a:p>
            <a:r>
              <a:rPr lang="en-US" dirty="0" smtClean="0"/>
              <a:t>Need to select male or female radio button then click on new button.</a:t>
            </a:r>
          </a:p>
          <a:p>
            <a:r>
              <a:rPr lang="en-US" dirty="0" smtClean="0"/>
              <a:t>If you do above steps without fail, you would get a toast message after clicked by new button</a:t>
            </a:r>
            <a:endParaRPr lang="en-US" dirty="0"/>
          </a:p>
        </p:txBody>
      </p:sp>
      <p:pic>
        <p:nvPicPr>
          <p:cNvPr id="14338" name="Picture 2"/>
          <p:cNvPicPr>
            <a:picLocks noGrp="1" noChangeAspect="1" noChangeArrowheads="1"/>
          </p:cNvPicPr>
          <p:nvPr>
            <p:ph sz="half" idx="2"/>
          </p:nvPr>
        </p:nvPicPr>
        <p:blipFill>
          <a:blip r:embed="rId2" cstate="print"/>
          <a:srcRect/>
          <a:stretch>
            <a:fillRect/>
          </a:stretch>
        </p:blipFill>
        <p:spPr bwMode="auto">
          <a:xfrm>
            <a:off x="5553075" y="1662906"/>
            <a:ext cx="2228850" cy="44005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Android Progress Bar using </a:t>
            </a:r>
            <a:r>
              <a:rPr lang="en-US" b="1" dirty="0" err="1" smtClean="0"/>
              <a:t>ProgressDialog</a:t>
            </a:r>
            <a:endParaRPr lang="en-US" dirty="0"/>
          </a:p>
        </p:txBody>
      </p:sp>
      <p:sp>
        <p:nvSpPr>
          <p:cNvPr id="3" name="Content Placeholder 2"/>
          <p:cNvSpPr>
            <a:spLocks noGrp="1"/>
          </p:cNvSpPr>
          <p:nvPr>
            <p:ph sz="half" idx="1"/>
          </p:nvPr>
        </p:nvSpPr>
        <p:spPr/>
        <p:txBody>
          <a:bodyPr>
            <a:normAutofit lnSpcReduction="10000"/>
          </a:bodyPr>
          <a:lstStyle/>
          <a:p>
            <a:r>
              <a:rPr lang="en-US" b="1" dirty="0" smtClean="0"/>
              <a:t>Progress bars are used to show progress of a task. </a:t>
            </a:r>
          </a:p>
          <a:p>
            <a:r>
              <a:rPr lang="en-US" dirty="0" smtClean="0"/>
              <a:t>For example, when you are uploading or downloading something from the internet, it is better to </a:t>
            </a:r>
            <a:r>
              <a:rPr lang="en-US" b="1" dirty="0" smtClean="0"/>
              <a:t>show the progress of download/upload to the user.</a:t>
            </a:r>
            <a:endParaRPr lang="en-US" b="1" dirty="0"/>
          </a:p>
        </p:txBody>
      </p:sp>
      <p:pic>
        <p:nvPicPr>
          <p:cNvPr id="15362" name="Picture 2"/>
          <p:cNvPicPr>
            <a:picLocks noGrp="1" noChangeAspect="1" noChangeArrowheads="1"/>
          </p:cNvPicPr>
          <p:nvPr>
            <p:ph sz="half" idx="2"/>
          </p:nvPr>
        </p:nvPicPr>
        <p:blipFill>
          <a:blip r:embed="rId2" cstate="print"/>
          <a:srcRect/>
          <a:stretch>
            <a:fillRect/>
          </a:stretch>
        </p:blipFill>
        <p:spPr bwMode="auto">
          <a:xfrm>
            <a:off x="5200752" y="1600200"/>
            <a:ext cx="2933495" cy="45259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UI Elements</a:t>
            </a:r>
            <a:endParaRPr lang="en-US" b="1" dirty="0"/>
          </a:p>
        </p:txBody>
      </p:sp>
      <p:sp>
        <p:nvSpPr>
          <p:cNvPr id="3" name="Content Placeholder 2"/>
          <p:cNvSpPr>
            <a:spLocks noGrp="1"/>
          </p:cNvSpPr>
          <p:nvPr>
            <p:ph idx="1"/>
          </p:nvPr>
        </p:nvSpPr>
        <p:spPr>
          <a:xfrm>
            <a:off x="457200" y="1143000"/>
            <a:ext cx="8229600" cy="5410200"/>
          </a:xfrm>
        </p:spPr>
        <p:txBody>
          <a:bodyPr>
            <a:normAutofit fontScale="77500" lnSpcReduction="20000"/>
          </a:bodyPr>
          <a:lstStyle/>
          <a:p>
            <a:r>
              <a:rPr lang="en-US" sz="4000" dirty="0" smtClean="0"/>
              <a:t>View refers to the </a:t>
            </a:r>
            <a:r>
              <a:rPr lang="en-US" sz="4000" b="1" dirty="0" err="1" smtClean="0"/>
              <a:t>android.view.View</a:t>
            </a:r>
            <a:r>
              <a:rPr lang="en-US" sz="4000" b="1" dirty="0" smtClean="0"/>
              <a:t> class</a:t>
            </a:r>
            <a:r>
              <a:rPr lang="en-US" sz="4000" dirty="0" smtClean="0"/>
              <a:t>, which is the </a:t>
            </a:r>
            <a:r>
              <a:rPr lang="en-US" sz="4000" b="1" dirty="0" smtClean="0"/>
              <a:t>super class</a:t>
            </a:r>
            <a:r>
              <a:rPr lang="en-US" sz="4000" dirty="0" smtClean="0"/>
              <a:t> for all the </a:t>
            </a:r>
            <a:r>
              <a:rPr lang="en-US" sz="4000" b="1" dirty="0" smtClean="0"/>
              <a:t>GUI components </a:t>
            </a:r>
            <a:r>
              <a:rPr lang="en-US" sz="4000" dirty="0" smtClean="0"/>
              <a:t>like </a:t>
            </a:r>
            <a:r>
              <a:rPr lang="en-US" sz="4000" b="1" dirty="0" err="1" smtClean="0"/>
              <a:t>TextView</a:t>
            </a:r>
            <a:r>
              <a:rPr lang="en-US" sz="4000" b="1" dirty="0" smtClean="0"/>
              <a:t>, </a:t>
            </a:r>
            <a:r>
              <a:rPr lang="en-US" sz="4000" b="1" dirty="0" err="1" smtClean="0"/>
              <a:t>ImageView</a:t>
            </a:r>
            <a:r>
              <a:rPr lang="en-US" sz="4000" b="1" dirty="0" smtClean="0"/>
              <a:t>, Button etc. </a:t>
            </a:r>
          </a:p>
          <a:p>
            <a:r>
              <a:rPr lang="en-US" sz="4000" dirty="0" smtClean="0"/>
              <a:t>A </a:t>
            </a:r>
            <a:r>
              <a:rPr lang="en-US" sz="4000" b="1" dirty="0" smtClean="0"/>
              <a:t>View</a:t>
            </a:r>
            <a:r>
              <a:rPr lang="en-US" sz="4000" dirty="0" smtClean="0"/>
              <a:t> is </a:t>
            </a:r>
            <a:r>
              <a:rPr lang="en-US" sz="4000" b="1" dirty="0" smtClean="0"/>
              <a:t>an object that draws something on the screen that the user can interact with </a:t>
            </a:r>
            <a:r>
              <a:rPr lang="en-US" sz="4000" dirty="0" smtClean="0"/>
              <a:t>and </a:t>
            </a:r>
          </a:p>
          <a:p>
            <a:r>
              <a:rPr lang="en-US" sz="4000" dirty="0" smtClean="0"/>
              <a:t>A </a:t>
            </a:r>
            <a:r>
              <a:rPr lang="en-US" sz="4000" b="1" dirty="0" err="1" smtClean="0"/>
              <a:t>ViewGroup</a:t>
            </a:r>
            <a:r>
              <a:rPr lang="en-US" sz="4000" dirty="0" smtClean="0"/>
              <a:t> is </a:t>
            </a:r>
            <a:r>
              <a:rPr lang="en-US" sz="4000" b="1" dirty="0" smtClean="0"/>
              <a:t>an object that holds other View (and </a:t>
            </a:r>
            <a:r>
              <a:rPr lang="en-US" sz="4000" b="1" dirty="0" err="1" smtClean="0"/>
              <a:t>ViewGroup</a:t>
            </a:r>
            <a:r>
              <a:rPr lang="en-US" sz="4000" b="1" dirty="0" smtClean="0"/>
              <a:t>) objects in order to define the layout of the user interface.</a:t>
            </a:r>
          </a:p>
          <a:p>
            <a:r>
              <a:rPr lang="en-US" sz="4000" dirty="0" smtClean="0"/>
              <a:t>You define your layout in an XML file which offers a human-readable structure for the layout, similar to HTML.</a:t>
            </a:r>
          </a:p>
          <a:p>
            <a:endParaRPr lang="en-US" b="1" dirty="0" smtClean="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r>
              <a:rPr lang="en-US" sz="2400" b="1" dirty="0" smtClean="0"/>
              <a:t>Spinner in Android-</a:t>
            </a:r>
            <a:r>
              <a:rPr lang="en-US" sz="2400" dirty="0" smtClean="0"/>
              <a:t>A </a:t>
            </a:r>
            <a:r>
              <a:rPr lang="en-US" sz="2400" b="1" dirty="0" smtClean="0"/>
              <a:t>Spinner</a:t>
            </a:r>
            <a:r>
              <a:rPr lang="en-US" sz="2400" dirty="0" smtClean="0"/>
              <a:t> </a:t>
            </a:r>
            <a:r>
              <a:rPr lang="en-US" sz="2400" i="1" dirty="0" smtClean="0"/>
              <a:t>allows you to select an item from a drop down menu</a:t>
            </a:r>
            <a:r>
              <a:rPr lang="en-US" sz="2400" dirty="0" smtClean="0"/>
              <a:t>. It creates a menu with multiple options where a user can select any one option.</a:t>
            </a:r>
            <a:endParaRPr lang="en-US" sz="2400" b="1" dirty="0"/>
          </a:p>
        </p:txBody>
      </p:sp>
      <p:pic>
        <p:nvPicPr>
          <p:cNvPr id="46082" name="Picture 2"/>
          <p:cNvPicPr>
            <a:picLocks noGrp="1" noChangeAspect="1" noChangeArrowheads="1"/>
          </p:cNvPicPr>
          <p:nvPr>
            <p:ph sz="half" idx="1"/>
          </p:nvPr>
        </p:nvPicPr>
        <p:blipFill>
          <a:blip r:embed="rId2" cstate="print"/>
          <a:srcRect/>
          <a:stretch>
            <a:fillRect/>
          </a:stretch>
        </p:blipFill>
        <p:spPr bwMode="auto">
          <a:xfrm>
            <a:off x="457200" y="1676400"/>
            <a:ext cx="3429000" cy="2286000"/>
          </a:xfrm>
          <a:prstGeom prst="rect">
            <a:avLst/>
          </a:prstGeom>
          <a:noFill/>
          <a:ln w="9525">
            <a:noFill/>
            <a:miter lim="800000"/>
            <a:headEnd/>
            <a:tailEnd/>
          </a:ln>
        </p:spPr>
      </p:pic>
      <p:pic>
        <p:nvPicPr>
          <p:cNvPr id="16386" name="Picture 2"/>
          <p:cNvPicPr>
            <a:picLocks noChangeAspect="1" noChangeArrowheads="1"/>
          </p:cNvPicPr>
          <p:nvPr/>
        </p:nvPicPr>
        <p:blipFill>
          <a:blip r:embed="rId3" cstate="print"/>
          <a:srcRect/>
          <a:stretch>
            <a:fillRect/>
          </a:stretch>
        </p:blipFill>
        <p:spPr bwMode="auto">
          <a:xfrm>
            <a:off x="609600" y="4114800"/>
            <a:ext cx="3095625" cy="1905000"/>
          </a:xfrm>
          <a:prstGeom prst="rect">
            <a:avLst/>
          </a:prstGeom>
          <a:noFill/>
          <a:ln w="9525">
            <a:noFill/>
            <a:miter lim="800000"/>
            <a:headEnd/>
            <a:tailEnd/>
          </a:ln>
        </p:spPr>
      </p:pic>
      <p:pic>
        <p:nvPicPr>
          <p:cNvPr id="17410" name="Picture 2"/>
          <p:cNvPicPr>
            <a:picLocks noGrp="1" noChangeAspect="1" noChangeArrowheads="1"/>
          </p:cNvPicPr>
          <p:nvPr>
            <p:ph sz="half" idx="2"/>
          </p:nvPr>
        </p:nvPicPr>
        <p:blipFill>
          <a:blip r:embed="rId4" cstate="print"/>
          <a:srcRect/>
          <a:stretch>
            <a:fillRect/>
          </a:stretch>
        </p:blipFill>
        <p:spPr bwMode="auto">
          <a:xfrm>
            <a:off x="3962400" y="1600200"/>
            <a:ext cx="4572000" cy="38862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Android - Time Picker</a:t>
            </a:r>
            <a:endParaRPr lang="en-US" dirty="0"/>
          </a:p>
        </p:txBody>
      </p:sp>
      <p:sp>
        <p:nvSpPr>
          <p:cNvPr id="3" name="Content Placeholder 2"/>
          <p:cNvSpPr>
            <a:spLocks noGrp="1"/>
          </p:cNvSpPr>
          <p:nvPr>
            <p:ph sz="half" idx="1"/>
          </p:nvPr>
        </p:nvSpPr>
        <p:spPr>
          <a:xfrm>
            <a:off x="457200" y="1143000"/>
            <a:ext cx="3276600" cy="4983163"/>
          </a:xfrm>
        </p:spPr>
        <p:txBody>
          <a:bodyPr>
            <a:normAutofit fontScale="92500" lnSpcReduction="10000"/>
          </a:bodyPr>
          <a:lstStyle/>
          <a:p>
            <a:r>
              <a:rPr lang="en-US" dirty="0" smtClean="0"/>
              <a:t>Android Time Picker allows you to select the time of day in either 24 hour or AM/PM mode. </a:t>
            </a:r>
          </a:p>
          <a:p>
            <a:r>
              <a:rPr lang="en-US" dirty="0" smtClean="0"/>
              <a:t>The </a:t>
            </a:r>
            <a:r>
              <a:rPr lang="en-US" b="1" dirty="0" smtClean="0"/>
              <a:t>time consists of hours, minutes and clock format. </a:t>
            </a:r>
          </a:p>
          <a:p>
            <a:r>
              <a:rPr lang="en-US" dirty="0" smtClean="0"/>
              <a:t>Android provides this functionality through </a:t>
            </a:r>
            <a:r>
              <a:rPr lang="en-US" b="1" dirty="0" err="1" smtClean="0"/>
              <a:t>TimePicker</a:t>
            </a:r>
            <a:r>
              <a:rPr lang="en-US" b="1" dirty="0" smtClean="0"/>
              <a:t> class.</a:t>
            </a:r>
            <a:endParaRPr lang="en-US" b="1" dirty="0"/>
          </a:p>
        </p:txBody>
      </p:sp>
      <p:sp>
        <p:nvSpPr>
          <p:cNvPr id="4" name="Content Placeholder 3"/>
          <p:cNvSpPr>
            <a:spLocks noGrp="1"/>
          </p:cNvSpPr>
          <p:nvPr>
            <p:ph sz="half" idx="2"/>
          </p:nvPr>
        </p:nvSpPr>
        <p:spPr>
          <a:xfrm>
            <a:off x="3733800" y="1295400"/>
            <a:ext cx="5029200" cy="4830763"/>
          </a:xfrm>
        </p:spPr>
        <p:txBody>
          <a:bodyPr>
            <a:normAutofit fontScale="92500" lnSpcReduction="10000"/>
          </a:bodyPr>
          <a:lstStyle/>
          <a:p>
            <a:r>
              <a:rPr lang="en-US" dirty="0" smtClean="0"/>
              <a:t>In order to use </a:t>
            </a:r>
            <a:r>
              <a:rPr lang="en-US" dirty="0" err="1" smtClean="0"/>
              <a:t>TimePicker</a:t>
            </a:r>
            <a:r>
              <a:rPr lang="en-US" dirty="0" smtClean="0"/>
              <a:t> class, you have to first define the </a:t>
            </a:r>
            <a:r>
              <a:rPr lang="en-US" b="1" dirty="0" err="1" smtClean="0"/>
              <a:t>TimePicker</a:t>
            </a:r>
            <a:r>
              <a:rPr lang="en-US" b="1" dirty="0" smtClean="0"/>
              <a:t> component in your activity.xml</a:t>
            </a:r>
            <a:r>
              <a:rPr lang="en-US" dirty="0" smtClean="0"/>
              <a:t>. </a:t>
            </a:r>
          </a:p>
          <a:p>
            <a:r>
              <a:rPr lang="en-US" dirty="0" smtClean="0"/>
              <a:t>It is define as below −</a:t>
            </a:r>
          </a:p>
          <a:p>
            <a:r>
              <a:rPr lang="en-US" b="1" dirty="0" smtClean="0"/>
              <a:t>&lt;</a:t>
            </a:r>
            <a:r>
              <a:rPr lang="en-US" b="1" dirty="0" err="1" smtClean="0"/>
              <a:t>TimePicker</a:t>
            </a:r>
            <a:r>
              <a:rPr lang="en-US" b="1" dirty="0" smtClean="0"/>
              <a:t> </a:t>
            </a:r>
            <a:r>
              <a:rPr lang="en-US" b="1" dirty="0" err="1" smtClean="0"/>
              <a:t>android:id</a:t>
            </a:r>
            <a:r>
              <a:rPr lang="en-US" b="1" dirty="0" smtClean="0"/>
              <a:t>="@+id/timePicker1" </a:t>
            </a:r>
            <a:r>
              <a:rPr lang="en-US" b="1" dirty="0" err="1" smtClean="0"/>
              <a:t>android:layout_width</a:t>
            </a:r>
            <a:r>
              <a:rPr lang="en-US" b="1" dirty="0" smtClean="0"/>
              <a:t>="</a:t>
            </a:r>
            <a:r>
              <a:rPr lang="en-US" b="1" dirty="0" err="1" smtClean="0"/>
              <a:t>wrap_content</a:t>
            </a:r>
            <a:r>
              <a:rPr lang="en-US" b="1" dirty="0" smtClean="0"/>
              <a:t>" </a:t>
            </a:r>
            <a:r>
              <a:rPr lang="en-US" b="1" dirty="0" err="1" smtClean="0"/>
              <a:t>android:layout_height</a:t>
            </a:r>
            <a:r>
              <a:rPr lang="en-US" b="1" dirty="0" smtClean="0"/>
              <a:t>="</a:t>
            </a:r>
            <a:r>
              <a:rPr lang="en-US" b="1" dirty="0" err="1" smtClean="0"/>
              <a:t>wrap_content</a:t>
            </a:r>
            <a:r>
              <a:rPr lang="en-US" b="1" dirty="0" smtClean="0"/>
              <a:t>" /&gt;</a:t>
            </a:r>
            <a:endParaRPr lang="en-US"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0"/>
            <a:ext cx="5257800" cy="6172200"/>
          </a:xfrm>
        </p:spPr>
        <p:txBody>
          <a:bodyPr>
            <a:normAutofit fontScale="85000" lnSpcReduction="20000"/>
          </a:bodyPr>
          <a:lstStyle/>
          <a:p>
            <a:r>
              <a:rPr lang="en-US" dirty="0" smtClean="0"/>
              <a:t>After that you have to create an </a:t>
            </a:r>
            <a:r>
              <a:rPr lang="en-US" b="1" dirty="0" smtClean="0"/>
              <a:t>object of </a:t>
            </a:r>
            <a:r>
              <a:rPr lang="en-US" b="1" dirty="0" err="1" smtClean="0"/>
              <a:t>TimePicker</a:t>
            </a:r>
            <a:r>
              <a:rPr lang="en-US" b="1" dirty="0" smtClean="0"/>
              <a:t> class </a:t>
            </a:r>
            <a:r>
              <a:rPr lang="en-US" dirty="0" smtClean="0"/>
              <a:t>and get a reference of the above defined xml component. </a:t>
            </a:r>
          </a:p>
          <a:p>
            <a:r>
              <a:rPr lang="en-US" dirty="0" smtClean="0"/>
              <a:t>Its syntax is given below.</a:t>
            </a:r>
          </a:p>
          <a:p>
            <a:r>
              <a:rPr lang="en-US" b="1" dirty="0" smtClean="0"/>
              <a:t>import </a:t>
            </a:r>
            <a:r>
              <a:rPr lang="en-US" b="1" dirty="0" err="1" smtClean="0"/>
              <a:t>android.widget.TimePicker</a:t>
            </a:r>
            <a:r>
              <a:rPr lang="en-US" b="1" dirty="0" smtClean="0"/>
              <a:t>; </a:t>
            </a:r>
          </a:p>
          <a:p>
            <a:r>
              <a:rPr lang="en-US" b="1" dirty="0" smtClean="0"/>
              <a:t>private </a:t>
            </a:r>
            <a:r>
              <a:rPr lang="en-US" b="1" dirty="0" err="1" smtClean="0"/>
              <a:t>TimePicker</a:t>
            </a:r>
            <a:r>
              <a:rPr lang="en-US" b="1" dirty="0" smtClean="0"/>
              <a:t> timePicker1; </a:t>
            </a:r>
          </a:p>
          <a:p>
            <a:r>
              <a:rPr lang="en-US" b="1" dirty="0" smtClean="0"/>
              <a:t>timePicker1 = (</a:t>
            </a:r>
            <a:r>
              <a:rPr lang="en-US" b="1" dirty="0" err="1" smtClean="0"/>
              <a:t>TimePicker</a:t>
            </a:r>
            <a:r>
              <a:rPr lang="en-US" b="1" dirty="0" smtClean="0"/>
              <a:t>) </a:t>
            </a:r>
            <a:r>
              <a:rPr lang="en-US" b="1" dirty="0" err="1" smtClean="0"/>
              <a:t>findViewById</a:t>
            </a:r>
            <a:r>
              <a:rPr lang="en-US" b="1" dirty="0" smtClean="0"/>
              <a:t>(R.id.timePicker1);</a:t>
            </a:r>
          </a:p>
          <a:p>
            <a:r>
              <a:rPr lang="en-US" b="1" dirty="0" smtClean="0"/>
              <a:t> </a:t>
            </a:r>
          </a:p>
          <a:p>
            <a:r>
              <a:rPr lang="en-US" dirty="0" err="1" smtClean="0"/>
              <a:t>getCurrentHour</a:t>
            </a:r>
            <a:r>
              <a:rPr lang="en-US" dirty="0" smtClean="0"/>
              <a:t>() and </a:t>
            </a:r>
            <a:r>
              <a:rPr lang="en-US" dirty="0" err="1" smtClean="0"/>
              <a:t>getCurrentMinute</a:t>
            </a:r>
            <a:r>
              <a:rPr lang="en-US" dirty="0" smtClean="0"/>
              <a:t>() method of the </a:t>
            </a:r>
            <a:r>
              <a:rPr lang="en-US" dirty="0" err="1" smtClean="0"/>
              <a:t>TimePicker</a:t>
            </a:r>
            <a:r>
              <a:rPr lang="en-US" dirty="0" smtClean="0"/>
              <a:t> Class. </a:t>
            </a:r>
          </a:p>
          <a:p>
            <a:r>
              <a:rPr lang="en-US" dirty="0" smtClean="0"/>
              <a:t>Their syntax is given below.</a:t>
            </a:r>
          </a:p>
          <a:p>
            <a:r>
              <a:rPr lang="en-US" b="1" dirty="0" err="1" smtClean="0"/>
              <a:t>int</a:t>
            </a:r>
            <a:r>
              <a:rPr lang="en-US" b="1" dirty="0" smtClean="0"/>
              <a:t> hour = timePicker1.getCurrentHour(); </a:t>
            </a:r>
          </a:p>
          <a:p>
            <a:r>
              <a:rPr lang="en-US" b="1" dirty="0" err="1" smtClean="0"/>
              <a:t>int</a:t>
            </a:r>
            <a:r>
              <a:rPr lang="en-US" b="1" dirty="0" smtClean="0"/>
              <a:t> min = timePicker1.getCurrentMinute();</a:t>
            </a:r>
          </a:p>
          <a:p>
            <a:endParaRPr lang="en-US" b="1"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5715000" y="533400"/>
            <a:ext cx="2809218" cy="52578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Android - Date Picker</a:t>
            </a:r>
            <a:endParaRPr lang="en-US" b="1" dirty="0"/>
          </a:p>
        </p:txBody>
      </p:sp>
      <p:sp>
        <p:nvSpPr>
          <p:cNvPr id="3" name="Content Placeholder 2"/>
          <p:cNvSpPr>
            <a:spLocks noGrp="1"/>
          </p:cNvSpPr>
          <p:nvPr>
            <p:ph sz="half" idx="1"/>
          </p:nvPr>
        </p:nvSpPr>
        <p:spPr/>
        <p:txBody>
          <a:bodyPr/>
          <a:lstStyle/>
          <a:p>
            <a:r>
              <a:rPr lang="en-US" dirty="0" smtClean="0"/>
              <a:t>Android Date Picker allows you to select the date consisting of day, month and year in your custom user interface. </a:t>
            </a:r>
          </a:p>
          <a:p>
            <a:r>
              <a:rPr lang="en-US" dirty="0" smtClean="0"/>
              <a:t>For this functionality android provides </a:t>
            </a:r>
            <a:r>
              <a:rPr lang="en-US" b="1" dirty="0" err="1" smtClean="0"/>
              <a:t>DatePicker</a:t>
            </a:r>
            <a:r>
              <a:rPr lang="en-US" b="1" dirty="0" smtClean="0"/>
              <a:t> and </a:t>
            </a:r>
            <a:r>
              <a:rPr lang="en-US" b="1" dirty="0" err="1" smtClean="0"/>
              <a:t>DatePickerDialog</a:t>
            </a:r>
            <a:r>
              <a:rPr lang="en-US" b="1" dirty="0" smtClean="0"/>
              <a:t> components.</a:t>
            </a:r>
            <a:endParaRPr lang="en-US" b="1" dirty="0"/>
          </a:p>
        </p:txBody>
      </p:sp>
      <p:pic>
        <p:nvPicPr>
          <p:cNvPr id="18436" name="Picture 4"/>
          <p:cNvPicPr>
            <a:picLocks noChangeAspect="1" noChangeArrowheads="1"/>
          </p:cNvPicPr>
          <p:nvPr/>
        </p:nvPicPr>
        <p:blipFill>
          <a:blip r:embed="rId2" cstate="print"/>
          <a:srcRect/>
          <a:stretch>
            <a:fillRect/>
          </a:stretch>
        </p:blipFill>
        <p:spPr bwMode="auto">
          <a:xfrm>
            <a:off x="5049782" y="3810000"/>
            <a:ext cx="3179379" cy="2590800"/>
          </a:xfrm>
          <a:prstGeom prst="rect">
            <a:avLst/>
          </a:prstGeom>
          <a:noFill/>
          <a:ln w="9525">
            <a:noFill/>
            <a:miter lim="800000"/>
            <a:headEnd/>
            <a:tailEnd/>
          </a:ln>
        </p:spPr>
      </p:pic>
      <p:pic>
        <p:nvPicPr>
          <p:cNvPr id="18437" name="Picture 5"/>
          <p:cNvPicPr>
            <a:picLocks noGrp="1" noChangeAspect="1" noChangeArrowheads="1"/>
          </p:cNvPicPr>
          <p:nvPr>
            <p:ph sz="half" idx="2"/>
          </p:nvPr>
        </p:nvPicPr>
        <p:blipFill>
          <a:blip r:embed="rId3" cstate="print"/>
          <a:srcRect/>
          <a:stretch>
            <a:fillRect/>
          </a:stretch>
        </p:blipFill>
        <p:spPr bwMode="auto">
          <a:xfrm>
            <a:off x="5012544" y="1143000"/>
            <a:ext cx="3309912" cy="3124201"/>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905000"/>
          </a:xfrm>
        </p:spPr>
        <p:txBody>
          <a:bodyPr>
            <a:noAutofit/>
          </a:bodyPr>
          <a:lstStyle/>
          <a:p>
            <a:pPr fontAlgn="base"/>
            <a:r>
              <a:rPr lang="en-US" sz="2000" b="1" dirty="0" smtClean="0"/>
              <a:t>Adapters in Android- </a:t>
            </a:r>
            <a:r>
              <a:rPr lang="en-US" sz="2000" dirty="0" smtClean="0"/>
              <a:t>In Android, </a:t>
            </a:r>
            <a:r>
              <a:rPr lang="en-US" sz="2000" dirty="0" smtClean="0">
                <a:hlinkClick r:id="rId2" tooltip="Adapter in Android"/>
              </a:rPr>
              <a:t>Adapter</a:t>
            </a:r>
            <a:r>
              <a:rPr lang="en-US" sz="2000" dirty="0" smtClean="0"/>
              <a:t> is a bridge between UI component and data source that helps us to fill data in UI component. </a:t>
            </a:r>
            <a:br>
              <a:rPr lang="en-US" sz="2000" dirty="0" smtClean="0"/>
            </a:br>
            <a:r>
              <a:rPr lang="en-US" sz="2000" dirty="0" smtClean="0"/>
              <a:t>It holds the data and send the data to an </a:t>
            </a:r>
            <a:r>
              <a:rPr lang="en-US" sz="2000" dirty="0" smtClean="0">
                <a:hlinkClick r:id="rId2" tooltip="Adapter in Android"/>
              </a:rPr>
              <a:t>Adapter</a:t>
            </a:r>
            <a:r>
              <a:rPr lang="en-US" sz="2000" dirty="0" smtClean="0"/>
              <a:t> view then view can takes the data from the </a:t>
            </a:r>
            <a:r>
              <a:rPr lang="en-US" sz="2000" dirty="0" smtClean="0">
                <a:hlinkClick r:id="rId2" tooltip="Adapter in Android"/>
              </a:rPr>
              <a:t>adapter</a:t>
            </a:r>
            <a:r>
              <a:rPr lang="en-US" sz="2000" dirty="0" smtClean="0"/>
              <a:t> view and shows the data on different views like as </a:t>
            </a:r>
            <a:r>
              <a:rPr lang="en-US" sz="2000" dirty="0" err="1" smtClean="0">
                <a:hlinkClick r:id="rId3" tooltip="ListView"/>
              </a:rPr>
              <a:t>ListView</a:t>
            </a:r>
            <a:r>
              <a:rPr lang="en-US" sz="2000" dirty="0" smtClean="0"/>
              <a:t>, </a:t>
            </a:r>
            <a:r>
              <a:rPr lang="en-US" sz="2000" dirty="0" err="1" smtClean="0">
                <a:hlinkClick r:id="rId4" tooltip="GridView"/>
              </a:rPr>
              <a:t>GridView</a:t>
            </a:r>
            <a:r>
              <a:rPr lang="en-US" sz="2000" dirty="0" smtClean="0"/>
              <a:t>, </a:t>
            </a:r>
            <a:r>
              <a:rPr lang="en-US" sz="2000" dirty="0" smtClean="0">
                <a:hlinkClick r:id="rId5" tooltip="Spinner Tutorial"/>
              </a:rPr>
              <a:t>Spinner</a:t>
            </a:r>
            <a:r>
              <a:rPr lang="en-US" sz="2000" dirty="0" smtClean="0"/>
              <a:t> etc.</a:t>
            </a:r>
            <a:endParaRPr lang="en-US" sz="2000" b="1" dirty="0"/>
          </a:p>
        </p:txBody>
      </p:sp>
      <p:sp>
        <p:nvSpPr>
          <p:cNvPr id="4" name="Content Placeholder 3"/>
          <p:cNvSpPr>
            <a:spLocks noGrp="1"/>
          </p:cNvSpPr>
          <p:nvPr>
            <p:ph sz="half" idx="2"/>
          </p:nvPr>
        </p:nvSpPr>
        <p:spPr>
          <a:xfrm>
            <a:off x="4419600" y="1905000"/>
            <a:ext cx="4114800" cy="4495800"/>
          </a:xfrm>
        </p:spPr>
        <p:txBody>
          <a:bodyPr>
            <a:normAutofit fontScale="62500" lnSpcReduction="20000"/>
          </a:bodyPr>
          <a:lstStyle/>
          <a:p>
            <a:r>
              <a:rPr lang="en-US" b="1" dirty="0" smtClean="0"/>
              <a:t>How does a Spinner works?</a:t>
            </a:r>
          </a:p>
          <a:p>
            <a:r>
              <a:rPr lang="en-US" b="1" dirty="0" smtClean="0"/>
              <a:t>Define the data source.</a:t>
            </a:r>
          </a:p>
          <a:p>
            <a:r>
              <a:rPr lang="en-US" dirty="0" smtClean="0"/>
              <a:t>There should be a data source that will be used to display the data in the spinner.</a:t>
            </a:r>
          </a:p>
          <a:p>
            <a:r>
              <a:rPr lang="en-US" b="1" dirty="0" smtClean="0"/>
              <a:t>String days[] = {"Monday", "Tuesday", "Wednesday", "Thursday", "Friday", "Saturday", "Sunday"};</a:t>
            </a:r>
            <a:endParaRPr lang="en-US" dirty="0" smtClean="0"/>
          </a:p>
          <a:p>
            <a:r>
              <a:rPr lang="en-US" dirty="0" smtClean="0"/>
              <a:t>A </a:t>
            </a:r>
            <a:r>
              <a:rPr lang="en-US" b="1" dirty="0" smtClean="0"/>
              <a:t>data source can be a list, an array, a JSON data or data coming from a database.</a:t>
            </a:r>
          </a:p>
          <a:p>
            <a:r>
              <a:rPr lang="en-US" b="1" dirty="0" smtClean="0"/>
              <a:t>If you want to select only one value from a set of options then you should use a Spinner. </a:t>
            </a:r>
          </a:p>
          <a:p>
            <a:r>
              <a:rPr lang="en-US" b="1" dirty="0" smtClean="0"/>
              <a:t>If you want to display a list of data then use a list view.</a:t>
            </a:r>
          </a:p>
          <a:p>
            <a:endParaRPr lang="en-US" dirty="0"/>
          </a:p>
        </p:txBody>
      </p:sp>
      <p:pic>
        <p:nvPicPr>
          <p:cNvPr id="16387" name="Picture 3"/>
          <p:cNvPicPr>
            <a:picLocks noGrp="1" noChangeAspect="1" noChangeArrowheads="1"/>
          </p:cNvPicPr>
          <p:nvPr>
            <p:ph sz="half" idx="1"/>
          </p:nvPr>
        </p:nvPicPr>
        <p:blipFill>
          <a:blip r:embed="rId6" cstate="print"/>
          <a:srcRect/>
          <a:stretch>
            <a:fillRect/>
          </a:stretch>
        </p:blipFill>
        <p:spPr bwMode="auto">
          <a:xfrm>
            <a:off x="457200" y="2462841"/>
            <a:ext cx="3657600" cy="38862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Types of Adapters In Android: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There are the some commonly used Adapter in Android used to fill the data in the UI components.</a:t>
            </a:r>
          </a:p>
          <a:p>
            <a:r>
              <a:rPr lang="en-US" b="1" dirty="0" err="1" smtClean="0"/>
              <a:t>BaseAdapter</a:t>
            </a:r>
            <a:r>
              <a:rPr lang="en-US" dirty="0" smtClean="0"/>
              <a:t> – It is parent adapter for all other adapters</a:t>
            </a:r>
          </a:p>
          <a:p>
            <a:r>
              <a:rPr lang="en-US" b="1" dirty="0" err="1" smtClean="0"/>
              <a:t>ArrayAdapter</a:t>
            </a:r>
            <a:r>
              <a:rPr lang="en-US" dirty="0" smtClean="0"/>
              <a:t> – It is used whenever we have a list of single items which is backed by an array</a:t>
            </a:r>
          </a:p>
          <a:p>
            <a:r>
              <a:rPr lang="en-US" b="1" dirty="0" smtClean="0"/>
              <a:t>Custom </a:t>
            </a:r>
            <a:r>
              <a:rPr lang="en-US" b="1" dirty="0" err="1" smtClean="0"/>
              <a:t>ArrayAdapter</a:t>
            </a:r>
            <a:r>
              <a:rPr lang="en-US" b="1" dirty="0" smtClean="0"/>
              <a:t> </a:t>
            </a:r>
            <a:r>
              <a:rPr lang="en-US" dirty="0" smtClean="0"/>
              <a:t>– It is used whenever we need to display a custom list</a:t>
            </a:r>
          </a:p>
          <a:p>
            <a:r>
              <a:rPr lang="en-US" b="1" dirty="0" err="1" smtClean="0"/>
              <a:t>SimpleAdapter</a:t>
            </a:r>
            <a:r>
              <a:rPr lang="en-US" dirty="0" smtClean="0"/>
              <a:t> – It is an easy adapter to map static data to views defined in your </a:t>
            </a:r>
            <a:r>
              <a:rPr lang="en-US" dirty="0" smtClean="0">
                <a:hlinkClick r:id="rId2" tooltip="XML in Android"/>
              </a:rPr>
              <a:t>XML</a:t>
            </a:r>
            <a:r>
              <a:rPr lang="en-US" dirty="0" smtClean="0"/>
              <a:t> file</a:t>
            </a:r>
          </a:p>
          <a:p>
            <a:r>
              <a:rPr lang="en-US" b="1" dirty="0" smtClean="0"/>
              <a:t>Custom </a:t>
            </a:r>
            <a:r>
              <a:rPr lang="en-US" b="1" dirty="0" err="1" smtClean="0"/>
              <a:t>SimpleAdapter</a:t>
            </a:r>
            <a:r>
              <a:rPr lang="en-US" b="1" dirty="0" smtClean="0"/>
              <a:t> </a:t>
            </a:r>
            <a:r>
              <a:rPr lang="en-US" dirty="0" smtClean="0"/>
              <a:t>– It is used whenever we need to display a customized list and needed to access the child items of the list or grid</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Adapter Example In Android Studio:</a:t>
            </a:r>
            <a:endParaRPr lang="en-US" dirty="0"/>
          </a:p>
        </p:txBody>
      </p:sp>
      <p:sp>
        <p:nvSpPr>
          <p:cNvPr id="5" name="Content Placeholder 4"/>
          <p:cNvSpPr>
            <a:spLocks noGrp="1"/>
          </p:cNvSpPr>
          <p:nvPr>
            <p:ph sz="half" idx="1"/>
          </p:nvPr>
        </p:nvSpPr>
        <p:spPr>
          <a:xfrm>
            <a:off x="457200" y="1447800"/>
            <a:ext cx="4038600" cy="4678363"/>
          </a:xfrm>
        </p:spPr>
        <p:txBody>
          <a:bodyPr>
            <a:normAutofit fontScale="92500"/>
          </a:bodyPr>
          <a:lstStyle/>
          <a:p>
            <a:r>
              <a:rPr lang="en-US" dirty="0" smtClean="0"/>
              <a:t>Below is the </a:t>
            </a:r>
            <a:r>
              <a:rPr lang="en-US" dirty="0" smtClean="0">
                <a:hlinkClick r:id="rId2" tooltip="Android Studio Tutorials "/>
              </a:rPr>
              <a:t>Android Studio </a:t>
            </a:r>
            <a:r>
              <a:rPr lang="en-US" dirty="0" smtClean="0"/>
              <a:t>example which show the use of the Adapter in Android. </a:t>
            </a:r>
          </a:p>
          <a:p>
            <a:r>
              <a:rPr lang="en-US" dirty="0" smtClean="0"/>
              <a:t>In this example we </a:t>
            </a:r>
            <a:r>
              <a:rPr lang="en-US" b="1" dirty="0" smtClean="0"/>
              <a:t>display a list of fruits names with images</a:t>
            </a:r>
            <a:r>
              <a:rPr lang="en-US" dirty="0" smtClean="0"/>
              <a:t> by using </a:t>
            </a:r>
            <a:r>
              <a:rPr lang="en-US" b="1" dirty="0" err="1" smtClean="0"/>
              <a:t>SimpleAdapter</a:t>
            </a:r>
            <a:r>
              <a:rPr lang="en-US" b="1" dirty="0" smtClean="0"/>
              <a:t> and whenever user click on a list item the fruit’s name displayed in a Toast.</a:t>
            </a:r>
          </a:p>
          <a:p>
            <a:endParaRPr lang="en-US" dirty="0"/>
          </a:p>
        </p:txBody>
      </p:sp>
      <p:pic>
        <p:nvPicPr>
          <p:cNvPr id="19458" name="Picture 2"/>
          <p:cNvPicPr>
            <a:picLocks noGrp="1" noChangeAspect="1" noChangeArrowheads="1"/>
          </p:cNvPicPr>
          <p:nvPr>
            <p:ph sz="half" idx="2"/>
          </p:nvPr>
        </p:nvPicPr>
        <p:blipFill>
          <a:blip r:embed="rId3" cstate="print"/>
          <a:srcRect/>
          <a:stretch>
            <a:fillRect/>
          </a:stretch>
        </p:blipFill>
        <p:spPr bwMode="auto">
          <a:xfrm>
            <a:off x="5300662" y="1447800"/>
            <a:ext cx="2733675" cy="4472781"/>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r>
              <a:rPr lang="en-US" sz="2000" b="1" dirty="0" smtClean="0"/>
              <a:t>Android List View</a:t>
            </a:r>
            <a:br>
              <a:rPr lang="en-US" sz="2000" b="1" dirty="0" smtClean="0"/>
            </a:br>
            <a:r>
              <a:rPr lang="en-US" sz="2000" b="1" dirty="0" err="1" smtClean="0"/>
              <a:t>ListView</a:t>
            </a:r>
            <a:r>
              <a:rPr lang="en-US" sz="2000" dirty="0" smtClean="0"/>
              <a:t>, </a:t>
            </a:r>
            <a:r>
              <a:rPr lang="en-US" sz="2000" b="1" dirty="0" smtClean="0"/>
              <a:t>is a view group that displays a list of scrollable items. </a:t>
            </a:r>
            <a:br>
              <a:rPr lang="en-US" sz="2000" b="1" dirty="0" smtClean="0"/>
            </a:br>
            <a:r>
              <a:rPr lang="en-US" sz="2000" dirty="0" smtClean="0"/>
              <a:t>The list items are automatically inserted to the list using an </a:t>
            </a:r>
            <a:r>
              <a:rPr lang="en-US" sz="2000" u="sng" dirty="0" smtClean="0">
                <a:hlinkClick r:id="rId2"/>
              </a:rPr>
              <a:t>Adapter</a:t>
            </a:r>
            <a:r>
              <a:rPr lang="en-US" sz="2000" dirty="0" smtClean="0"/>
              <a:t> that pulls content from a data source such as an array or database table and </a:t>
            </a:r>
            <a:r>
              <a:rPr lang="en-US" sz="2000" b="1" dirty="0" smtClean="0"/>
              <a:t>converts each </a:t>
            </a:r>
            <a:r>
              <a:rPr lang="en-US" sz="2000" b="1" dirty="0" err="1" smtClean="0"/>
              <a:t>dataitem</a:t>
            </a:r>
            <a:r>
              <a:rPr lang="en-US" sz="2000" b="1" dirty="0" smtClean="0"/>
              <a:t> into a view </a:t>
            </a:r>
            <a:r>
              <a:rPr lang="en-US" sz="2000" dirty="0" smtClean="0"/>
              <a:t>that is placed in the list.</a:t>
            </a:r>
            <a:endParaRPr lang="en-US" sz="2000" dirty="0"/>
          </a:p>
        </p:txBody>
      </p:sp>
      <p:sp>
        <p:nvSpPr>
          <p:cNvPr id="3" name="Content Placeholder 2"/>
          <p:cNvSpPr>
            <a:spLocks noGrp="1"/>
          </p:cNvSpPr>
          <p:nvPr>
            <p:ph sz="half" idx="1"/>
          </p:nvPr>
        </p:nvSpPr>
        <p:spPr>
          <a:xfrm>
            <a:off x="457200" y="1905000"/>
            <a:ext cx="4191000" cy="4221163"/>
          </a:xfrm>
        </p:spPr>
        <p:txBody>
          <a:bodyPr>
            <a:noAutofit/>
          </a:bodyPr>
          <a:lstStyle/>
          <a:p>
            <a:r>
              <a:rPr lang="en-US" sz="2400" dirty="0" smtClean="0"/>
              <a:t>Android </a:t>
            </a:r>
            <a:r>
              <a:rPr lang="en-US" sz="2400" b="1" dirty="0" err="1" smtClean="0"/>
              <a:t>ListView</a:t>
            </a:r>
            <a:r>
              <a:rPr lang="en-US" sz="2400" dirty="0" smtClean="0"/>
              <a:t> is a view which groups several items and display them in vertical scrollable list. </a:t>
            </a:r>
          </a:p>
          <a:p>
            <a:r>
              <a:rPr lang="en-US" sz="2400" dirty="0" smtClean="0"/>
              <a:t>The list items are automatically inserted to the list using an </a:t>
            </a:r>
            <a:r>
              <a:rPr lang="en-US" sz="2400" b="1" dirty="0" smtClean="0"/>
              <a:t>Adapter</a:t>
            </a:r>
            <a:r>
              <a:rPr lang="en-US" sz="2400" dirty="0" smtClean="0"/>
              <a:t> that pulls content from a source such as an array or database.</a:t>
            </a:r>
            <a:endParaRPr lang="en-US" sz="2400" b="1" dirty="0"/>
          </a:p>
        </p:txBody>
      </p:sp>
      <p:pic>
        <p:nvPicPr>
          <p:cNvPr id="20482" name="Picture 2"/>
          <p:cNvPicPr>
            <a:picLocks noGrp="1" noChangeAspect="1" noChangeArrowheads="1"/>
          </p:cNvPicPr>
          <p:nvPr>
            <p:ph sz="half" idx="2"/>
          </p:nvPr>
        </p:nvPicPr>
        <p:blipFill>
          <a:blip r:embed="rId3" cstate="print"/>
          <a:srcRect/>
          <a:stretch>
            <a:fillRect/>
          </a:stretch>
        </p:blipFill>
        <p:spPr bwMode="auto">
          <a:xfrm>
            <a:off x="4495800" y="1828800"/>
            <a:ext cx="3306166" cy="4678363"/>
          </a:xfrm>
          <a:prstGeom prst="rect">
            <a:avLst/>
          </a:prstGeom>
          <a:noFill/>
          <a:ln w="9525">
            <a:noFill/>
            <a:miter lim="800000"/>
            <a:headEnd/>
            <a:tailEnd/>
          </a:ln>
        </p:spPr>
      </p:pic>
      <p:pic>
        <p:nvPicPr>
          <p:cNvPr id="20485" name="Picture 5"/>
          <p:cNvPicPr>
            <a:picLocks noChangeAspect="1" noChangeArrowheads="1"/>
          </p:cNvPicPr>
          <p:nvPr/>
        </p:nvPicPr>
        <p:blipFill>
          <a:blip r:embed="rId4" cstate="print"/>
          <a:srcRect/>
          <a:stretch>
            <a:fillRect/>
          </a:stretch>
        </p:blipFill>
        <p:spPr bwMode="auto">
          <a:xfrm>
            <a:off x="6477000" y="1981200"/>
            <a:ext cx="2543175" cy="44862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21506" name="Picture 2"/>
          <p:cNvPicPr>
            <a:picLocks noChangeAspect="1" noChangeArrowheads="1"/>
          </p:cNvPicPr>
          <p:nvPr/>
        </p:nvPicPr>
        <p:blipFill>
          <a:blip r:embed="rId2" cstate="print"/>
          <a:srcRect/>
          <a:stretch>
            <a:fillRect/>
          </a:stretch>
        </p:blipFill>
        <p:spPr bwMode="auto">
          <a:xfrm>
            <a:off x="457200" y="228600"/>
            <a:ext cx="8001000" cy="58674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Get Value from the </a:t>
            </a:r>
            <a:r>
              <a:rPr lang="en-US" b="1" dirty="0" err="1" smtClean="0"/>
              <a:t>EditText</a:t>
            </a:r>
            <a:r>
              <a:rPr lang="en-US" b="1" dirty="0" smtClean="0"/>
              <a:t> and Set value to the </a:t>
            </a:r>
            <a:r>
              <a:rPr lang="en-US" b="1" dirty="0" err="1" smtClean="0"/>
              <a:t>TextView</a:t>
            </a:r>
            <a:endParaRPr lang="en-US" b="1" dirty="0"/>
          </a:p>
        </p:txBody>
      </p:sp>
      <p:sp>
        <p:nvSpPr>
          <p:cNvPr id="6" name="Rectangle 5"/>
          <p:cNvSpPr/>
          <p:nvPr/>
        </p:nvSpPr>
        <p:spPr>
          <a:xfrm>
            <a:off x="304800" y="4648200"/>
            <a:ext cx="8458200" cy="1754326"/>
          </a:xfrm>
          <a:prstGeom prst="rect">
            <a:avLst/>
          </a:prstGeom>
        </p:spPr>
        <p:txBody>
          <a:bodyPr wrap="square">
            <a:spAutoFit/>
          </a:bodyPr>
          <a:lstStyle/>
          <a:p>
            <a:r>
              <a:rPr lang="en-US" dirty="0" smtClean="0"/>
              <a:t>As the name of the method suggests,</a:t>
            </a:r>
            <a:r>
              <a:rPr lang="en-US" b="1" dirty="0" smtClean="0"/>
              <a:t> </a:t>
            </a:r>
          </a:p>
          <a:p>
            <a:r>
              <a:rPr lang="en-US" b="1" dirty="0" err="1" smtClean="0"/>
              <a:t>findViewById</a:t>
            </a:r>
            <a:r>
              <a:rPr lang="en-US" b="1" dirty="0" smtClean="0"/>
              <a:t>() returns an instance for the view defined in layout XML. </a:t>
            </a:r>
          </a:p>
          <a:p>
            <a:r>
              <a:rPr lang="en-US" dirty="0" smtClean="0"/>
              <a:t> </a:t>
            </a:r>
            <a:r>
              <a:rPr lang="en-US" i="1" dirty="0" err="1" smtClean="0"/>
              <a:t>findViewById</a:t>
            </a:r>
            <a:r>
              <a:rPr lang="en-US" i="1" dirty="0" smtClean="0"/>
              <a:t>() method returns only View, </a:t>
            </a:r>
          </a:p>
          <a:p>
            <a:r>
              <a:rPr lang="en-US" i="1" dirty="0" smtClean="0"/>
              <a:t>but it does not tell which view is returned </a:t>
            </a:r>
          </a:p>
          <a:p>
            <a:r>
              <a:rPr lang="en-US" i="1" dirty="0" smtClean="0"/>
              <a:t>i.e. whether the view is Button, </a:t>
            </a:r>
            <a:r>
              <a:rPr lang="en-US" i="1" u="sng" dirty="0" err="1" smtClean="0">
                <a:hlinkClick r:id="rId2"/>
              </a:rPr>
              <a:t>TextView</a:t>
            </a:r>
            <a:r>
              <a:rPr lang="en-US" i="1" dirty="0" smtClean="0"/>
              <a:t>, </a:t>
            </a:r>
            <a:r>
              <a:rPr lang="en-US" i="1" u="sng" dirty="0" err="1" smtClean="0">
                <a:hlinkClick r:id="rId3"/>
              </a:rPr>
              <a:t>EditText</a:t>
            </a:r>
            <a:r>
              <a:rPr lang="en-US" i="1" dirty="0" smtClean="0"/>
              <a:t>, etc. </a:t>
            </a:r>
          </a:p>
          <a:p>
            <a:r>
              <a:rPr lang="en-US" i="1" dirty="0" smtClean="0"/>
              <a:t>Therefore, you need to </a:t>
            </a:r>
            <a:r>
              <a:rPr lang="en-US" b="1" i="1" dirty="0" smtClean="0"/>
              <a:t>typecast</a:t>
            </a:r>
            <a:r>
              <a:rPr lang="en-US" i="1" dirty="0" smtClean="0"/>
              <a:t> the view returned by this method.</a:t>
            </a:r>
            <a:endParaRPr lang="en-US" dirty="0"/>
          </a:p>
        </p:txBody>
      </p:sp>
      <p:pic>
        <p:nvPicPr>
          <p:cNvPr id="47107" name="Picture 3"/>
          <p:cNvPicPr>
            <a:picLocks noChangeAspect="1" noChangeArrowheads="1"/>
          </p:cNvPicPr>
          <p:nvPr/>
        </p:nvPicPr>
        <p:blipFill>
          <a:blip r:embed="rId4" cstate="print"/>
          <a:srcRect/>
          <a:stretch>
            <a:fillRect/>
          </a:stretch>
        </p:blipFill>
        <p:spPr bwMode="auto">
          <a:xfrm>
            <a:off x="304800" y="1447800"/>
            <a:ext cx="5486400" cy="3124200"/>
          </a:xfrm>
          <a:prstGeom prst="rect">
            <a:avLst/>
          </a:prstGeom>
          <a:noFill/>
          <a:ln w="9525">
            <a:noFill/>
            <a:miter lim="800000"/>
            <a:headEnd/>
            <a:tailEnd/>
          </a:ln>
        </p:spPr>
      </p:pic>
      <p:pic>
        <p:nvPicPr>
          <p:cNvPr id="10" name="Picture 4"/>
          <p:cNvPicPr>
            <a:picLocks noGrp="1" noChangeAspect="1" noChangeArrowheads="1"/>
          </p:cNvPicPr>
          <p:nvPr>
            <p:ph sz="half" idx="2"/>
          </p:nvPr>
        </p:nvPicPr>
        <p:blipFill>
          <a:blip r:embed="rId5" cstate="print"/>
          <a:srcRect/>
          <a:stretch>
            <a:fillRect/>
          </a:stretch>
        </p:blipFill>
        <p:spPr bwMode="auto">
          <a:xfrm>
            <a:off x="5867400" y="1295400"/>
            <a:ext cx="2800350" cy="44672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View can be considered as a rectangle on the screen that shows some type of content. </a:t>
            </a:r>
          </a:p>
          <a:p>
            <a:r>
              <a:rPr lang="en-US" dirty="0" smtClean="0"/>
              <a:t>It can be </a:t>
            </a:r>
            <a:r>
              <a:rPr lang="en-US" b="1" dirty="0" smtClean="0"/>
              <a:t>an image, a piece of text, a button or anything that an android application can display. </a:t>
            </a:r>
          </a:p>
          <a:p>
            <a:r>
              <a:rPr lang="en-US" dirty="0" smtClean="0"/>
              <a:t>The rectangle here is actually invisible, but every view occupies a rectangle shape.</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5410200" y="1905000"/>
            <a:ext cx="3429000" cy="4800600"/>
          </a:xfrm>
          <a:prstGeom prst="rect">
            <a:avLst/>
          </a:prstGeom>
          <a:noFill/>
          <a:ln w="9525">
            <a:noFill/>
            <a:miter lim="800000"/>
            <a:headEnd/>
            <a:tailEnd/>
          </a:ln>
        </p:spPr>
      </p:pic>
      <p:pic>
        <p:nvPicPr>
          <p:cNvPr id="48130" name="Picture 2"/>
          <p:cNvPicPr>
            <a:picLocks noChangeAspect="1" noChangeArrowheads="1"/>
          </p:cNvPicPr>
          <p:nvPr/>
        </p:nvPicPr>
        <p:blipFill>
          <a:blip r:embed="rId3" cstate="print"/>
          <a:srcRect/>
          <a:stretch>
            <a:fillRect/>
          </a:stretch>
        </p:blipFill>
        <p:spPr bwMode="auto">
          <a:xfrm>
            <a:off x="533400" y="533400"/>
            <a:ext cx="6400800" cy="2514600"/>
          </a:xfrm>
          <a:prstGeom prst="rect">
            <a:avLst/>
          </a:prstGeom>
          <a:noFill/>
          <a:ln w="9525">
            <a:noFill/>
            <a:miter lim="800000"/>
            <a:headEnd/>
            <a:tailEnd/>
          </a:ln>
        </p:spPr>
      </p:pic>
      <p:pic>
        <p:nvPicPr>
          <p:cNvPr id="48131" name="Picture 3"/>
          <p:cNvPicPr>
            <a:picLocks noChangeAspect="1" noChangeArrowheads="1"/>
          </p:cNvPicPr>
          <p:nvPr/>
        </p:nvPicPr>
        <p:blipFill>
          <a:blip r:embed="rId4" cstate="print"/>
          <a:srcRect/>
          <a:stretch>
            <a:fillRect/>
          </a:stretch>
        </p:blipFill>
        <p:spPr bwMode="auto">
          <a:xfrm>
            <a:off x="533400" y="3200400"/>
            <a:ext cx="6343650" cy="3048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Android - </a:t>
            </a:r>
            <a:r>
              <a:rPr lang="en-US" b="1" dirty="0" err="1" smtClean="0"/>
              <a:t>ToggleButton</a:t>
            </a:r>
            <a:r>
              <a:rPr lang="en-US" b="1" dirty="0" smtClean="0"/>
              <a:t> Control</a:t>
            </a:r>
            <a:endParaRPr lang="en-US" b="1" dirty="0"/>
          </a:p>
        </p:txBody>
      </p:sp>
      <p:sp>
        <p:nvSpPr>
          <p:cNvPr id="3" name="Content Placeholder 2"/>
          <p:cNvSpPr>
            <a:spLocks noGrp="1"/>
          </p:cNvSpPr>
          <p:nvPr>
            <p:ph sz="half" idx="1"/>
          </p:nvPr>
        </p:nvSpPr>
        <p:spPr>
          <a:xfrm>
            <a:off x="457200" y="1295400"/>
            <a:ext cx="4419600" cy="4830763"/>
          </a:xfrm>
        </p:spPr>
        <p:txBody>
          <a:bodyPr>
            <a:normAutofit fontScale="85000" lnSpcReduction="10000"/>
          </a:bodyPr>
          <a:lstStyle/>
          <a:p>
            <a:r>
              <a:rPr lang="en-US" dirty="0" smtClean="0"/>
              <a:t>In Android, a </a:t>
            </a:r>
            <a:r>
              <a:rPr lang="en-US" dirty="0" err="1" smtClean="0"/>
              <a:t>ToggleButton</a:t>
            </a:r>
            <a:r>
              <a:rPr lang="en-US" dirty="0" smtClean="0"/>
              <a:t> is a UI element that allows the user to toggle between two states, typically representing an on/off or true/false condition.</a:t>
            </a:r>
          </a:p>
          <a:p>
            <a:r>
              <a:rPr lang="en-US" dirty="0" smtClean="0"/>
              <a:t>If you have clicked first on Button, you would get a message on Toast as </a:t>
            </a:r>
            <a:r>
              <a:rPr lang="en-US" b="1" dirty="0" smtClean="0"/>
              <a:t>You have clicked first ON Button-:)</a:t>
            </a:r>
            <a:r>
              <a:rPr lang="en-US" dirty="0" smtClean="0"/>
              <a:t> or else if you clicked on second on button, you would get a message on Toast as </a:t>
            </a:r>
            <a:r>
              <a:rPr lang="en-US" b="1" dirty="0" smtClean="0"/>
              <a:t>You have clicked Second ON Button -:)</a:t>
            </a:r>
            <a:endParaRPr lang="en-US"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5381625" y="1710531"/>
            <a:ext cx="2571750" cy="43053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Android Event Listeners</a:t>
            </a:r>
            <a:endParaRPr lang="en-US" dirty="0"/>
          </a:p>
        </p:txBody>
      </p:sp>
      <p:sp>
        <p:nvSpPr>
          <p:cNvPr id="6" name="Content Placeholder 5"/>
          <p:cNvSpPr>
            <a:spLocks noGrp="1"/>
          </p:cNvSpPr>
          <p:nvPr>
            <p:ph idx="1"/>
          </p:nvPr>
        </p:nvSpPr>
        <p:spPr/>
        <p:txBody>
          <a:bodyPr>
            <a:normAutofit fontScale="92500" lnSpcReduction="20000"/>
          </a:bodyPr>
          <a:lstStyle/>
          <a:p>
            <a:r>
              <a:rPr lang="en-US" b="1" dirty="0" smtClean="0"/>
              <a:t>What are Listeners?</a:t>
            </a:r>
            <a:endParaRPr lang="en-US" dirty="0" smtClean="0"/>
          </a:p>
          <a:p>
            <a:r>
              <a:rPr lang="en-US" dirty="0" smtClean="0"/>
              <a:t>Android </a:t>
            </a:r>
            <a:r>
              <a:rPr lang="en-US" b="1" i="1" dirty="0" smtClean="0"/>
              <a:t>Listeners are used to capture events</a:t>
            </a:r>
            <a:r>
              <a:rPr lang="en-US" dirty="0" smtClean="0"/>
              <a:t>. When, for instance, the user interacts with the Android system by clicking on a button, the </a:t>
            </a:r>
            <a:r>
              <a:rPr lang="en-US" b="1" dirty="0" smtClean="0"/>
              <a:t>Listeners would prompt the underlying activity to do the task associated with the button click.</a:t>
            </a:r>
          </a:p>
          <a:p>
            <a:r>
              <a:rPr lang="en-US" dirty="0" smtClean="0"/>
              <a:t>Therefore, whenever you want the Android system to perform a task </a:t>
            </a:r>
            <a:r>
              <a:rPr lang="en-US" b="1" dirty="0" smtClean="0"/>
              <a:t>(when an event occurs), Listeners are at work. </a:t>
            </a:r>
          </a:p>
          <a:p>
            <a:r>
              <a:rPr lang="en-US" dirty="0" smtClean="0"/>
              <a:t>In the Android system, there are </a:t>
            </a:r>
            <a:r>
              <a:rPr lang="en-US" b="1" dirty="0" smtClean="0"/>
              <a:t>more than 20 Listeners but a few are more frequently.</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What are the most commonly used Listeners?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Android development, </a:t>
            </a:r>
            <a:r>
              <a:rPr lang="en-US" b="1" dirty="0" smtClean="0"/>
              <a:t>listeners are interfaces or classes that are used to detect and respond to specific events or user interactions within an Android application</a:t>
            </a:r>
            <a:r>
              <a:rPr lang="en-US" dirty="0" smtClean="0"/>
              <a:t>. </a:t>
            </a:r>
          </a:p>
          <a:p>
            <a:r>
              <a:rPr lang="en-US" dirty="0" smtClean="0"/>
              <a:t>Listeners are crucial for handling various events like </a:t>
            </a:r>
            <a:r>
              <a:rPr lang="en-US" b="1" dirty="0" smtClean="0"/>
              <a:t>button clicks, touch gestures, item selections, etc.</a:t>
            </a:r>
          </a:p>
          <a:p>
            <a:r>
              <a:rPr lang="en-US" dirty="0" smtClean="0"/>
              <a:t>The following </a:t>
            </a:r>
            <a:r>
              <a:rPr lang="en-US" b="1" dirty="0" smtClean="0"/>
              <a:t>basic Listeners</a:t>
            </a:r>
            <a:r>
              <a:rPr lang="en-US" dirty="0" smtClean="0"/>
              <a:t> are the most commonly used:</a:t>
            </a:r>
          </a:p>
          <a:p>
            <a:r>
              <a:rPr lang="en-US" b="1" dirty="0" err="1" smtClean="0"/>
              <a:t>OnClickListener</a:t>
            </a:r>
            <a:endParaRPr lang="en-US" dirty="0" smtClean="0"/>
          </a:p>
          <a:p>
            <a:r>
              <a:rPr lang="en-US" b="1" dirty="0" err="1" smtClean="0"/>
              <a:t>OnTouchListener</a:t>
            </a:r>
            <a:endParaRPr lang="en-US" dirty="0" smtClean="0"/>
          </a:p>
          <a:p>
            <a:r>
              <a:rPr lang="en-US" b="1" dirty="0" err="1" smtClean="0"/>
              <a:t>OnDateSetListener</a:t>
            </a:r>
            <a:endParaRPr lang="en-US" dirty="0" smtClean="0"/>
          </a:p>
          <a:p>
            <a:endParaRPr lang="en-US"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err="1" smtClean="0"/>
              <a:t>OnClickListener</a:t>
            </a:r>
            <a:r>
              <a:rPr lang="en-US" sz="3200" dirty="0" smtClean="0"/>
              <a:t/>
            </a:r>
            <a:br>
              <a:rPr lang="en-US" sz="3200" dirty="0" smtClean="0"/>
            </a:br>
            <a:r>
              <a:rPr lang="en-US" sz="3200" dirty="0" err="1" smtClean="0"/>
              <a:t>OnClickListener</a:t>
            </a:r>
            <a:r>
              <a:rPr lang="en-US" sz="3200" dirty="0" smtClean="0"/>
              <a:t> is used when one wants to </a:t>
            </a:r>
            <a:r>
              <a:rPr lang="en-US" sz="3200" b="1" i="1" dirty="0" smtClean="0"/>
              <a:t>execute a task in the event of a click.</a:t>
            </a:r>
            <a:endParaRPr lang="en-US" sz="3200" dirty="0"/>
          </a:p>
        </p:txBody>
      </p:sp>
      <p:sp>
        <p:nvSpPr>
          <p:cNvPr id="5" name="Content Placeholder 4"/>
          <p:cNvSpPr>
            <a:spLocks noGrp="1"/>
          </p:cNvSpPr>
          <p:nvPr>
            <p:ph sz="half" idx="1"/>
          </p:nvPr>
        </p:nvSpPr>
        <p:spPr>
          <a:xfrm>
            <a:off x="457200" y="1828800"/>
            <a:ext cx="3581400" cy="4297363"/>
          </a:xfrm>
        </p:spPr>
        <p:txBody>
          <a:bodyPr>
            <a:normAutofit fontScale="92500" lnSpcReduction="10000"/>
          </a:bodyPr>
          <a:lstStyle/>
          <a:p>
            <a:r>
              <a:rPr lang="en-US" b="1" dirty="0" err="1" smtClean="0"/>
              <a:t>OnClickListener</a:t>
            </a:r>
            <a:r>
              <a:rPr lang="en-US" b="1" dirty="0" smtClean="0"/>
              <a:t>:</a:t>
            </a:r>
            <a:r>
              <a:rPr lang="en-US" dirty="0" smtClean="0"/>
              <a:t> Used to handle the click events on </a:t>
            </a:r>
            <a:r>
              <a:rPr lang="en-US" b="1" dirty="0" smtClean="0"/>
              <a:t>UI elements like buttons. </a:t>
            </a:r>
          </a:p>
          <a:p>
            <a:r>
              <a:rPr lang="en-US" dirty="0" smtClean="0"/>
              <a:t>It requires the implementation of the </a:t>
            </a:r>
            <a:r>
              <a:rPr lang="en-US" b="1" dirty="0" err="1" smtClean="0"/>
              <a:t>onClick</a:t>
            </a:r>
            <a:r>
              <a:rPr lang="en-US" b="1" dirty="0" smtClean="0"/>
              <a:t> method</a:t>
            </a:r>
            <a:r>
              <a:rPr lang="en-US" dirty="0" smtClean="0"/>
              <a:t>.</a:t>
            </a:r>
          </a:p>
          <a:p>
            <a:r>
              <a:rPr lang="en-US" b="1" dirty="0" smtClean="0"/>
              <a:t>Example:</a:t>
            </a:r>
            <a:r>
              <a:rPr lang="en-US" dirty="0" smtClean="0"/>
              <a:t> On the click of the button, a toast will display the number of clicks.</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267200" y="1828800"/>
            <a:ext cx="4724400" cy="25908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3200400" y="1524000"/>
            <a:ext cx="5943600" cy="4924425"/>
          </a:xfrm>
          <a:prstGeom prst="rect">
            <a:avLst/>
          </a:prstGeom>
          <a:noFill/>
          <a:ln w="9525">
            <a:noFill/>
            <a:miter lim="800000"/>
            <a:headEnd/>
            <a:tailEnd/>
          </a:ln>
        </p:spPr>
      </p:pic>
      <p:sp>
        <p:nvSpPr>
          <p:cNvPr id="4" name="Title 3"/>
          <p:cNvSpPr>
            <a:spLocks noGrp="1"/>
          </p:cNvSpPr>
          <p:nvPr>
            <p:ph type="title"/>
          </p:nvPr>
        </p:nvSpPr>
        <p:spPr/>
        <p:txBody>
          <a:bodyPr>
            <a:normAutofit fontScale="90000"/>
          </a:bodyPr>
          <a:lstStyle/>
          <a:p>
            <a:r>
              <a:rPr lang="en-US" b="1" dirty="0" smtClean="0"/>
              <a:t>Example:</a:t>
            </a:r>
            <a:r>
              <a:rPr lang="en-US" dirty="0" smtClean="0"/>
              <a:t> On the click of the button, a toast will display the number of clicks.</a:t>
            </a:r>
            <a:endParaRPr lang="en-US" dirty="0"/>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6934200" y="1371600"/>
            <a:ext cx="1924050" cy="2886075"/>
          </a:xfrm>
          <a:prstGeom prst="rect">
            <a:avLst/>
          </a:prstGeom>
          <a:noFill/>
          <a:ln w="9525">
            <a:noFill/>
            <a:miter lim="800000"/>
            <a:headEnd/>
            <a:tailEnd/>
          </a:ln>
        </p:spPr>
      </p:pic>
      <p:sp>
        <p:nvSpPr>
          <p:cNvPr id="10" name="Content Placeholder 9"/>
          <p:cNvSpPr>
            <a:spLocks noGrp="1"/>
          </p:cNvSpPr>
          <p:nvPr>
            <p:ph sz="half" idx="1"/>
          </p:nvPr>
        </p:nvSpPr>
        <p:spPr>
          <a:xfrm>
            <a:off x="457200" y="1600200"/>
            <a:ext cx="2667000" cy="4525963"/>
          </a:xfrm>
        </p:spPr>
        <p:txBody>
          <a:bodyPr>
            <a:normAutofit fontScale="92500"/>
          </a:bodyPr>
          <a:lstStyle/>
          <a:p>
            <a:r>
              <a:rPr lang="en-US" b="1" dirty="0" smtClean="0"/>
              <a:t>a) </a:t>
            </a:r>
            <a:r>
              <a:rPr lang="en-US" sz="1800" b="1" dirty="0" smtClean="0"/>
              <a:t>Declare a variable Globally outside the </a:t>
            </a:r>
            <a:r>
              <a:rPr lang="en-US" sz="1800" b="1" dirty="0" err="1" smtClean="0"/>
              <a:t>onCreate</a:t>
            </a:r>
            <a:r>
              <a:rPr lang="en-US" sz="1800" b="1" dirty="0" smtClean="0"/>
              <a:t> method:</a:t>
            </a:r>
            <a:endParaRPr lang="en-US" dirty="0" smtClean="0"/>
          </a:p>
          <a:p>
            <a:r>
              <a:rPr lang="en-US" sz="2000" b="1" dirty="0" smtClean="0"/>
              <a:t>//Declaring the variable to count the number of clicks</a:t>
            </a:r>
            <a:endParaRPr lang="en-US" sz="2000" dirty="0" smtClean="0"/>
          </a:p>
          <a:p>
            <a:r>
              <a:rPr lang="en-US" sz="2000" b="1" dirty="0" smtClean="0"/>
              <a:t>            </a:t>
            </a:r>
            <a:r>
              <a:rPr lang="en-US" sz="2000" b="1" dirty="0" err="1" smtClean="0"/>
              <a:t>int</a:t>
            </a:r>
            <a:r>
              <a:rPr lang="en-US" sz="2000" b="1" dirty="0" smtClean="0"/>
              <a:t> count = 0;</a:t>
            </a:r>
            <a:endParaRPr lang="en-US" sz="2000" dirty="0" smtClean="0"/>
          </a:p>
          <a:p>
            <a:r>
              <a:rPr lang="en-US" sz="2200" b="1" dirty="0" smtClean="0"/>
              <a:t>b) In the </a:t>
            </a:r>
            <a:r>
              <a:rPr lang="en-US" sz="2200" b="1" dirty="0" err="1" smtClean="0"/>
              <a:t>onCreate</a:t>
            </a:r>
            <a:r>
              <a:rPr lang="en-US" sz="2200" b="1" dirty="0" smtClean="0"/>
              <a:t> method implement the following. </a:t>
            </a:r>
          </a:p>
          <a:p>
            <a:r>
              <a:rPr lang="en-US" sz="2200" b="1" dirty="0" smtClean="0"/>
              <a:t>Here, we are setting an </a:t>
            </a:r>
            <a:r>
              <a:rPr lang="en-US" sz="2200" b="1" dirty="0" err="1" smtClean="0"/>
              <a:t>OnClickListener</a:t>
            </a:r>
            <a:r>
              <a:rPr lang="en-US" sz="2200" b="1" dirty="0" smtClean="0"/>
              <a:t> on a Button:</a:t>
            </a:r>
            <a:endParaRPr lang="en-US" sz="2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 Android </a:t>
            </a:r>
            <a:r>
              <a:rPr lang="en-US" b="1" dirty="0" err="1" smtClean="0"/>
              <a:t>OnTouchListener</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err="1" smtClean="0"/>
              <a:t>OnTouchListener</a:t>
            </a:r>
            <a:r>
              <a:rPr lang="en-US" dirty="0" smtClean="0"/>
              <a:t> is used to </a:t>
            </a:r>
            <a:r>
              <a:rPr lang="en-US" b="1" dirty="0" smtClean="0"/>
              <a:t>capture a touch event and execute the task associated with it.</a:t>
            </a:r>
            <a:endParaRPr lang="en-US" dirty="0" smtClean="0"/>
          </a:p>
          <a:p>
            <a:r>
              <a:rPr lang="en-US" b="1" dirty="0" smtClean="0"/>
              <a:t>Example :</a:t>
            </a:r>
            <a:r>
              <a:rPr lang="en-US" dirty="0" smtClean="0"/>
              <a:t> On button touch, </a:t>
            </a:r>
            <a:r>
              <a:rPr lang="en-US" b="1" dirty="0" smtClean="0"/>
              <a:t>a toast will be displayed with the count (the number of times the touch event occurs).</a:t>
            </a:r>
          </a:p>
          <a:p>
            <a:endParaRPr lang="en-US" dirty="0"/>
          </a:p>
        </p:txBody>
      </p:sp>
      <p:pic>
        <p:nvPicPr>
          <p:cNvPr id="4" name="Picture 3"/>
          <p:cNvPicPr/>
          <p:nvPr/>
        </p:nvPicPr>
        <p:blipFill>
          <a:blip r:embed="rId2" cstate="print"/>
          <a:srcRect/>
          <a:stretch>
            <a:fillRect/>
          </a:stretch>
        </p:blipFill>
        <p:spPr bwMode="auto">
          <a:xfrm>
            <a:off x="6248400" y="3352800"/>
            <a:ext cx="2286000" cy="32004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762000" y="1447800"/>
            <a:ext cx="7848600" cy="48768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 </a:t>
            </a:r>
            <a:r>
              <a:rPr lang="en-US" b="1" dirty="0" err="1" smtClean="0"/>
              <a:t>OnDateSetListener</a:t>
            </a:r>
            <a:endParaRPr lang="en-US" dirty="0"/>
          </a:p>
        </p:txBody>
      </p:sp>
      <p:sp>
        <p:nvSpPr>
          <p:cNvPr id="3" name="Content Placeholder 2"/>
          <p:cNvSpPr>
            <a:spLocks noGrp="1"/>
          </p:cNvSpPr>
          <p:nvPr>
            <p:ph sz="half" idx="1"/>
          </p:nvPr>
        </p:nvSpPr>
        <p:spPr>
          <a:xfrm>
            <a:off x="914400" y="1295400"/>
            <a:ext cx="4343400" cy="4830763"/>
          </a:xfrm>
        </p:spPr>
        <p:txBody>
          <a:bodyPr>
            <a:normAutofit fontScale="92500"/>
          </a:bodyPr>
          <a:lstStyle/>
          <a:p>
            <a:r>
              <a:rPr lang="en-US" dirty="0" smtClean="0"/>
              <a:t>It is used to </a:t>
            </a:r>
            <a:r>
              <a:rPr lang="en-US" b="1" dirty="0" smtClean="0"/>
              <a:t>fetch the selected date from a </a:t>
            </a:r>
            <a:r>
              <a:rPr lang="en-US" b="1" dirty="0" err="1" smtClean="0"/>
              <a:t>DatePicker</a:t>
            </a:r>
            <a:r>
              <a:rPr lang="en-US" b="1" dirty="0" smtClean="0"/>
              <a:t> widget.</a:t>
            </a:r>
            <a:endParaRPr lang="en-US" dirty="0" smtClean="0"/>
          </a:p>
          <a:p>
            <a:r>
              <a:rPr lang="en-US" b="1" dirty="0" smtClean="0"/>
              <a:t>Example :</a:t>
            </a:r>
            <a:r>
              <a:rPr lang="en-US" dirty="0" smtClean="0"/>
              <a:t>  On button click a </a:t>
            </a:r>
            <a:r>
              <a:rPr lang="en-US" dirty="0" err="1" smtClean="0"/>
              <a:t>DatePickerDialog</a:t>
            </a:r>
            <a:r>
              <a:rPr lang="en-US" dirty="0" smtClean="0"/>
              <a:t> appears from which you can select a date.</a:t>
            </a:r>
          </a:p>
          <a:p>
            <a:r>
              <a:rPr lang="en-US" dirty="0" smtClean="0"/>
              <a:t>After making the selection, and clicking the Done button, a toast will appear with the selected date.</a:t>
            </a:r>
          </a:p>
          <a:p>
            <a:endParaRPr lang="en-US" dirty="0"/>
          </a:p>
        </p:txBody>
      </p:sp>
      <p:pic>
        <p:nvPicPr>
          <p:cNvPr id="5" name="Content Placeholder 3"/>
          <p:cNvPicPr>
            <a:picLocks noGrp="1"/>
          </p:cNvPicPr>
          <p:nvPr>
            <p:ph sz="half" idx="2"/>
          </p:nvPr>
        </p:nvPicPr>
        <p:blipFill>
          <a:blip r:embed="rId2" cstate="print"/>
          <a:srcRect/>
          <a:stretch>
            <a:fillRect/>
          </a:stretch>
        </p:blipFill>
        <p:spPr bwMode="auto">
          <a:xfrm>
            <a:off x="5105400" y="1371600"/>
            <a:ext cx="3657600" cy="289560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5181600" y="4419600"/>
            <a:ext cx="3600450" cy="14573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t>What can be the size of this rectangle?</a:t>
            </a:r>
          </a:p>
          <a:p>
            <a:r>
              <a:rPr lang="en-US" dirty="0" smtClean="0"/>
              <a:t>The answer is either we </a:t>
            </a:r>
            <a:r>
              <a:rPr lang="en-US" b="1" dirty="0" smtClean="0"/>
              <a:t>can set it manually</a:t>
            </a:r>
            <a:r>
              <a:rPr lang="en-US" dirty="0" smtClean="0"/>
              <a:t>, by </a:t>
            </a:r>
            <a:r>
              <a:rPr lang="en-US" b="1" dirty="0" smtClean="0"/>
              <a:t>specifying the exact size(with proper units) or by using some predefined values. </a:t>
            </a:r>
          </a:p>
          <a:p>
            <a:r>
              <a:rPr lang="en-US" dirty="0" smtClean="0"/>
              <a:t>These predefined values are </a:t>
            </a:r>
            <a:r>
              <a:rPr lang="en-US" b="1" dirty="0" err="1" smtClean="0"/>
              <a:t>match_parent</a:t>
            </a:r>
            <a:r>
              <a:rPr lang="en-US" b="1" dirty="0" smtClean="0"/>
              <a:t> and </a:t>
            </a:r>
            <a:r>
              <a:rPr lang="en-US" b="1" dirty="0" err="1" smtClean="0"/>
              <a:t>wrap_content</a:t>
            </a:r>
            <a:r>
              <a:rPr lang="en-US" b="1" dirty="0" smtClean="0"/>
              <a:t>.</a:t>
            </a:r>
          </a:p>
          <a:p>
            <a:r>
              <a:rPr lang="en-US" b="1" dirty="0" err="1" smtClean="0"/>
              <a:t>match_parent</a:t>
            </a:r>
            <a:r>
              <a:rPr lang="en-US" b="1" dirty="0" smtClean="0"/>
              <a:t> means it will occupy the complete space available on the display </a:t>
            </a:r>
            <a:r>
              <a:rPr lang="en-US" dirty="0" smtClean="0"/>
              <a:t>of the device. </a:t>
            </a:r>
          </a:p>
          <a:p>
            <a:r>
              <a:rPr lang="en-US" dirty="0" smtClean="0"/>
              <a:t>Whereas, </a:t>
            </a:r>
            <a:r>
              <a:rPr lang="en-US" b="1" dirty="0" err="1" smtClean="0"/>
              <a:t>wrap_content</a:t>
            </a:r>
            <a:r>
              <a:rPr lang="en-US" b="1" dirty="0" smtClean="0"/>
              <a:t> means it will occupy only that much space as required for its content to display.</a:t>
            </a:r>
            <a:endParaRPr lang="en-US"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2800" b="1" dirty="0" smtClean="0"/>
              <a:t>Implement the following in the </a:t>
            </a:r>
            <a:r>
              <a:rPr lang="en-US" sz="2800" b="1" dirty="0" err="1" smtClean="0"/>
              <a:t>onCreate</a:t>
            </a:r>
            <a:r>
              <a:rPr lang="en-US" sz="2800" b="1" dirty="0" smtClean="0"/>
              <a:t> method. Here</a:t>
            </a:r>
            <a:r>
              <a:rPr lang="en-US" sz="2800" dirty="0" smtClean="0"/>
              <a:t> we are setting an </a:t>
            </a:r>
            <a:r>
              <a:rPr lang="en-US" sz="2800" b="1" dirty="0" err="1" smtClean="0"/>
              <a:t>OnClickListener</a:t>
            </a:r>
            <a:r>
              <a:rPr lang="en-US" sz="2800" b="1" dirty="0" smtClean="0"/>
              <a:t> on a Button</a:t>
            </a:r>
            <a:endParaRPr lang="en-US" sz="2800" b="1"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609600" y="1219200"/>
            <a:ext cx="7924800" cy="53340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Autofit/>
          </a:bodyPr>
          <a:lstStyle/>
          <a:p>
            <a:r>
              <a:rPr lang="en-US" sz="3200" b="1" dirty="0" err="1" smtClean="0"/>
              <a:t>OnCheckedChangeListener</a:t>
            </a:r>
            <a:r>
              <a:rPr lang="en-US" sz="3200" b="1" dirty="0" smtClean="0"/>
              <a:t>:</a:t>
            </a:r>
            <a:r>
              <a:rPr lang="en-US" sz="3200" dirty="0" smtClean="0"/>
              <a:t> Used for handling changes in the state of checkboxes or radio buttons</a:t>
            </a:r>
            <a:endParaRPr lang="en-US" sz="32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762000" y="1828800"/>
            <a:ext cx="8077200" cy="38862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err="1" smtClean="0"/>
              <a:t>OnItemSelectedListener</a:t>
            </a:r>
            <a:r>
              <a:rPr lang="en-US" sz="3200" b="1" dirty="0" smtClean="0"/>
              <a:t>:</a:t>
            </a:r>
            <a:r>
              <a:rPr lang="en-US" sz="3200" dirty="0" smtClean="0"/>
              <a:t> Used for handling item selections in Spinner (dropdown) widgets.</a:t>
            </a:r>
            <a:endParaRPr lang="en-US" sz="32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762000" y="1600200"/>
            <a:ext cx="7924800" cy="4267199"/>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401762"/>
          </a:xfrm>
        </p:spPr>
        <p:txBody>
          <a:bodyPr>
            <a:noAutofit/>
          </a:bodyPr>
          <a:lstStyle/>
          <a:p>
            <a:r>
              <a:rPr lang="en-US" sz="2000" b="1" dirty="0" smtClean="0"/>
              <a:t/>
            </a:r>
            <a:br>
              <a:rPr lang="en-US" sz="2000" b="1" dirty="0" smtClean="0"/>
            </a:br>
            <a:r>
              <a:rPr lang="en-US" sz="2000" b="1" dirty="0" err="1" smtClean="0"/>
              <a:t>onMenuItemClick</a:t>
            </a:r>
            <a:r>
              <a:rPr lang="en-US" sz="2000" b="1" dirty="0" smtClean="0"/>
              <a:t>() method: </a:t>
            </a:r>
            <a:r>
              <a:rPr lang="en-US" sz="2000" dirty="0" smtClean="0"/>
              <a:t/>
            </a:r>
            <a:br>
              <a:rPr lang="en-US" sz="2000" dirty="0" smtClean="0"/>
            </a:br>
            <a:r>
              <a:rPr lang="en-US" sz="2000" dirty="0" smtClean="0"/>
              <a:t>In Android, when you're working with options menus or context menus, you can use the </a:t>
            </a:r>
            <a:r>
              <a:rPr lang="en-US" sz="2000" b="1" dirty="0" err="1" smtClean="0"/>
              <a:t>onMenuItemClick</a:t>
            </a:r>
            <a:r>
              <a:rPr lang="en-US" sz="2000" b="1" dirty="0" smtClean="0"/>
              <a:t>() method to handle the selection of a menu item. </a:t>
            </a:r>
            <a:r>
              <a:rPr lang="en-US" sz="2000" dirty="0" smtClean="0"/>
              <a:t/>
            </a:r>
            <a:br>
              <a:rPr lang="en-US" sz="2000" dirty="0" smtClean="0"/>
            </a:br>
            <a:r>
              <a:rPr lang="en-US" sz="2000" dirty="0" smtClean="0"/>
              <a:t>This method is part of the </a:t>
            </a:r>
            <a:r>
              <a:rPr lang="en-US" sz="2000" b="1" dirty="0" err="1" smtClean="0"/>
              <a:t>MenuItem.OnMenuItemClickListener</a:t>
            </a:r>
            <a:r>
              <a:rPr lang="en-US" sz="2000" b="1" dirty="0" smtClean="0"/>
              <a:t> interface.</a:t>
            </a:r>
            <a:br>
              <a:rPr lang="en-US" sz="2000" b="1" dirty="0" smtClean="0"/>
            </a:br>
            <a:r>
              <a:rPr lang="en-US" sz="2000" b="1" dirty="0" smtClean="0"/>
              <a:t> </a:t>
            </a:r>
            <a:endParaRPr lang="en-US" sz="2000" b="1" dirty="0"/>
          </a:p>
        </p:txBody>
      </p:sp>
      <p:pic>
        <p:nvPicPr>
          <p:cNvPr id="8194" name="Picture 2"/>
          <p:cNvPicPr>
            <a:picLocks noGrp="1" noChangeAspect="1" noChangeArrowheads="1"/>
          </p:cNvPicPr>
          <p:nvPr>
            <p:ph sz="half" idx="1"/>
          </p:nvPr>
        </p:nvPicPr>
        <p:blipFill>
          <a:blip r:embed="rId2" cstate="print"/>
          <a:stretch>
            <a:fillRect/>
          </a:stretch>
        </p:blipFill>
        <p:spPr bwMode="auto">
          <a:xfrm>
            <a:off x="457200" y="1778288"/>
            <a:ext cx="5029200" cy="4470111"/>
          </a:xfrm>
          <a:prstGeom prst="rect">
            <a:avLst/>
          </a:prstGeom>
          <a:noFill/>
          <a:ln w="9525">
            <a:noFill/>
            <a:miter lim="800000"/>
            <a:headEnd/>
            <a:tailEnd/>
          </a:ln>
        </p:spPr>
      </p:pic>
      <p:sp>
        <p:nvSpPr>
          <p:cNvPr id="7" name="Content Placeholder 6"/>
          <p:cNvSpPr>
            <a:spLocks noGrp="1"/>
          </p:cNvSpPr>
          <p:nvPr>
            <p:ph sz="half" idx="2"/>
          </p:nvPr>
        </p:nvSpPr>
        <p:spPr>
          <a:xfrm>
            <a:off x="5715000" y="1981200"/>
            <a:ext cx="2971800" cy="3962401"/>
          </a:xfrm>
        </p:spPr>
        <p:txBody>
          <a:bodyPr>
            <a:noAutofit/>
          </a:bodyPr>
          <a:lstStyle/>
          <a:p>
            <a:r>
              <a:rPr lang="en-US" sz="2000" dirty="0" smtClean="0"/>
              <a:t>In summary, </a:t>
            </a:r>
            <a:r>
              <a:rPr lang="en-US" sz="2000" b="1" dirty="0" err="1" smtClean="0"/>
              <a:t>onOptionsItemSelected</a:t>
            </a:r>
            <a:r>
              <a:rPr lang="en-US" sz="2000" b="1" dirty="0" smtClean="0"/>
              <a:t>()</a:t>
            </a:r>
            <a:r>
              <a:rPr lang="en-US" sz="2000" dirty="0" smtClean="0"/>
              <a:t> is commonly used to handle menu item clicks within the activity, and</a:t>
            </a:r>
          </a:p>
          <a:p>
            <a:r>
              <a:rPr lang="en-US" sz="2000" b="1" dirty="0" err="1" smtClean="0"/>
              <a:t>OnMenuItemClickListener</a:t>
            </a:r>
            <a:r>
              <a:rPr lang="en-US" sz="2000" b="1" dirty="0" smtClean="0"/>
              <a:t>()</a:t>
            </a:r>
            <a:r>
              <a:rPr lang="en-US" sz="2000" dirty="0" smtClean="0"/>
              <a:t> is used when you want to set a specific listener for a menu item.</a:t>
            </a:r>
          </a:p>
          <a:p>
            <a:endParaRPr lang="en-US" sz="2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457200" y="609600"/>
            <a:ext cx="8229600" cy="5516563"/>
          </a:xfrm>
        </p:spPr>
        <p:txBody>
          <a:bodyPr>
            <a:normAutofit fontScale="70000" lnSpcReduction="20000"/>
          </a:bodyPr>
          <a:lstStyle/>
          <a:p>
            <a:r>
              <a:rPr lang="en-US" b="1" dirty="0" err="1" smtClean="0"/>
              <a:t>OnMenuItemClickListener</a:t>
            </a:r>
            <a:r>
              <a:rPr lang="en-US" b="1" dirty="0" smtClean="0"/>
              <a:t>() interface:</a:t>
            </a:r>
            <a:endParaRPr lang="en-US" dirty="0" smtClean="0"/>
          </a:p>
          <a:p>
            <a:r>
              <a:rPr lang="en-US" dirty="0" smtClean="0"/>
              <a:t>The </a:t>
            </a:r>
            <a:r>
              <a:rPr lang="en-US" dirty="0" err="1" smtClean="0"/>
              <a:t>OnMenuItemClickListener</a:t>
            </a:r>
            <a:r>
              <a:rPr lang="en-US" dirty="0" smtClean="0"/>
              <a:t> interface is used when you want to set a listener for a specific menu item. This interface defines the </a:t>
            </a:r>
            <a:r>
              <a:rPr lang="en-US" dirty="0" err="1" smtClean="0"/>
              <a:t>onMenuItemClick</a:t>
            </a:r>
            <a:r>
              <a:rPr lang="en-US" dirty="0" smtClean="0"/>
              <a:t>(</a:t>
            </a:r>
            <a:r>
              <a:rPr lang="en-US" dirty="0" err="1" smtClean="0"/>
              <a:t>MenuItem</a:t>
            </a:r>
            <a:r>
              <a:rPr lang="en-US" dirty="0" smtClean="0"/>
              <a:t> item) method, and you can use it to handle the click event for that specific menu item.</a:t>
            </a:r>
          </a:p>
          <a:p>
            <a:r>
              <a:rPr lang="en-US" dirty="0" smtClean="0"/>
              <a:t>Here's an example:</a:t>
            </a:r>
          </a:p>
          <a:p>
            <a:r>
              <a:rPr lang="en-US" b="1" dirty="0" err="1" smtClean="0"/>
              <a:t>MenuItem</a:t>
            </a:r>
            <a:r>
              <a:rPr lang="en-US" b="1" dirty="0" smtClean="0"/>
              <a:t> </a:t>
            </a:r>
            <a:r>
              <a:rPr lang="en-US" b="1" dirty="0" err="1" smtClean="0"/>
              <a:t>menuItem</a:t>
            </a:r>
            <a:r>
              <a:rPr lang="en-US" b="1" dirty="0" smtClean="0"/>
              <a:t> = </a:t>
            </a:r>
            <a:r>
              <a:rPr lang="en-US" b="1" dirty="0" err="1" smtClean="0"/>
              <a:t>menu.findItem</a:t>
            </a:r>
            <a:r>
              <a:rPr lang="en-US" b="1" dirty="0" smtClean="0"/>
              <a:t>(</a:t>
            </a:r>
            <a:r>
              <a:rPr lang="en-US" b="1" dirty="0" err="1" smtClean="0"/>
              <a:t>R.id.menu_item_id</a:t>
            </a:r>
            <a:r>
              <a:rPr lang="en-US" b="1" dirty="0" smtClean="0"/>
              <a:t>);</a:t>
            </a:r>
            <a:endParaRPr lang="en-US" dirty="0" smtClean="0"/>
          </a:p>
          <a:p>
            <a:r>
              <a:rPr lang="en-US" b="1" dirty="0" smtClean="0"/>
              <a:t> </a:t>
            </a:r>
            <a:endParaRPr lang="en-US" dirty="0" smtClean="0"/>
          </a:p>
          <a:p>
            <a:r>
              <a:rPr lang="en-US" b="1" dirty="0" err="1" smtClean="0"/>
              <a:t>menuItem.setOnMenuItemClickListener</a:t>
            </a:r>
            <a:r>
              <a:rPr lang="en-US" b="1" dirty="0" smtClean="0"/>
              <a:t>(new </a:t>
            </a:r>
            <a:r>
              <a:rPr lang="en-US" b="1" dirty="0" err="1" smtClean="0"/>
              <a:t>MenuItem.OnMenuItemClickListener</a:t>
            </a:r>
            <a:r>
              <a:rPr lang="en-US" b="1" dirty="0" smtClean="0"/>
              <a:t>() {</a:t>
            </a:r>
            <a:endParaRPr lang="en-US" dirty="0" smtClean="0"/>
          </a:p>
          <a:p>
            <a:r>
              <a:rPr lang="en-US" b="1" dirty="0" smtClean="0"/>
              <a:t>    @Override</a:t>
            </a:r>
            <a:endParaRPr lang="en-US" dirty="0" smtClean="0"/>
          </a:p>
          <a:p>
            <a:r>
              <a:rPr lang="en-US" b="1" dirty="0" smtClean="0"/>
              <a:t>    public </a:t>
            </a:r>
            <a:r>
              <a:rPr lang="en-US" b="1" dirty="0" err="1" smtClean="0"/>
              <a:t>boolean</a:t>
            </a:r>
            <a:r>
              <a:rPr lang="en-US" b="1" dirty="0" smtClean="0"/>
              <a:t> </a:t>
            </a:r>
            <a:r>
              <a:rPr lang="en-US" b="1" dirty="0" err="1" smtClean="0"/>
              <a:t>onMenuItemClick</a:t>
            </a:r>
            <a:r>
              <a:rPr lang="en-US" b="1" dirty="0" smtClean="0"/>
              <a:t>(</a:t>
            </a:r>
            <a:r>
              <a:rPr lang="en-US" b="1" dirty="0" err="1" smtClean="0"/>
              <a:t>MenuItem</a:t>
            </a:r>
            <a:r>
              <a:rPr lang="en-US" b="1" dirty="0" smtClean="0"/>
              <a:t> item) {</a:t>
            </a:r>
            <a:endParaRPr lang="en-US" dirty="0" smtClean="0"/>
          </a:p>
          <a:p>
            <a:r>
              <a:rPr lang="en-US" b="1" dirty="0" smtClean="0"/>
              <a:t>        // Handle the click event for the specific menu item</a:t>
            </a:r>
            <a:endParaRPr lang="en-US" dirty="0" smtClean="0"/>
          </a:p>
          <a:p>
            <a:r>
              <a:rPr lang="en-US" b="1" dirty="0" smtClean="0"/>
              <a:t>        return true;</a:t>
            </a:r>
            <a:endParaRPr lang="en-US" dirty="0" smtClean="0"/>
          </a:p>
          <a:p>
            <a:r>
              <a:rPr lang="en-US" b="1" dirty="0" smtClean="0"/>
              <a:t>    }</a:t>
            </a:r>
            <a:endParaRPr lang="en-US" dirty="0" smtClean="0"/>
          </a:p>
          <a:p>
            <a:r>
              <a:rPr lang="en-US" b="1" dirty="0" smtClean="0"/>
              <a:t>});</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XML syntax for creating a View</a:t>
            </a:r>
            <a:endParaRPr lang="en-US" b="1" dirty="0"/>
          </a:p>
        </p:txBody>
      </p:sp>
      <p:pic>
        <p:nvPicPr>
          <p:cNvPr id="2050" name="Picture 2"/>
          <p:cNvPicPr>
            <a:picLocks noGrp="1" noChangeAspect="1" noChangeArrowheads="1"/>
          </p:cNvPicPr>
          <p:nvPr>
            <p:ph sz="half" idx="1"/>
          </p:nvPr>
        </p:nvPicPr>
        <p:blipFill>
          <a:blip r:embed="rId2" cstate="print"/>
          <a:stretch>
            <a:fillRect/>
          </a:stretch>
        </p:blipFill>
        <p:spPr bwMode="auto">
          <a:xfrm>
            <a:off x="4114800" y="1371600"/>
            <a:ext cx="3914775" cy="3867944"/>
          </a:xfrm>
          <a:prstGeom prst="rect">
            <a:avLst/>
          </a:prstGeom>
          <a:noFill/>
          <a:ln w="9525">
            <a:noFill/>
            <a:miter lim="800000"/>
            <a:headEnd/>
            <a:tailEnd/>
          </a:ln>
        </p:spPr>
      </p:pic>
      <p:sp>
        <p:nvSpPr>
          <p:cNvPr id="4" name="Content Placeholder 3"/>
          <p:cNvSpPr>
            <a:spLocks noGrp="1"/>
          </p:cNvSpPr>
          <p:nvPr>
            <p:ph sz="half" idx="2"/>
          </p:nvPr>
        </p:nvSpPr>
        <p:spPr>
          <a:xfrm>
            <a:off x="4114800" y="1600200"/>
            <a:ext cx="4572000" cy="4525963"/>
          </a:xfrm>
        </p:spPr>
        <p:txBody>
          <a:bodyPr/>
          <a:lstStyle/>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533400" y="1447800"/>
            <a:ext cx="3505200" cy="4572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It </a:t>
            </a:r>
            <a:r>
              <a:rPr lang="en-US" b="1" dirty="0" smtClean="0"/>
              <a:t>always start with an angle bracket</a:t>
            </a:r>
            <a:r>
              <a:rPr lang="en-US" dirty="0" smtClean="0"/>
              <a:t>, followed by the </a:t>
            </a:r>
            <a:r>
              <a:rPr lang="en-US" b="1" dirty="0" smtClean="0"/>
              <a:t>View</a:t>
            </a:r>
            <a:r>
              <a:rPr lang="en-US" dirty="0" smtClean="0"/>
              <a:t> name. </a:t>
            </a:r>
          </a:p>
          <a:p>
            <a:r>
              <a:rPr lang="en-US" dirty="0" smtClean="0"/>
              <a:t>Then we write </a:t>
            </a:r>
            <a:r>
              <a:rPr lang="en-US" b="1" dirty="0" smtClean="0"/>
              <a:t>attributes</a:t>
            </a:r>
            <a:r>
              <a:rPr lang="en-US" dirty="0" smtClean="0"/>
              <a:t> that will define how that view will look on the screen of the application along with a </a:t>
            </a:r>
            <a:r>
              <a:rPr lang="en-US" b="1" dirty="0" smtClean="0"/>
              <a:t>value</a:t>
            </a:r>
            <a:r>
              <a:rPr lang="en-US" dirty="0" smtClean="0"/>
              <a:t> for the attribute. </a:t>
            </a:r>
          </a:p>
          <a:p>
            <a:r>
              <a:rPr lang="en-US" dirty="0" smtClean="0"/>
              <a:t>Each view has its own attributes which we will discuss in the next few tutorials which will cover various types of views.</a:t>
            </a:r>
          </a:p>
          <a:p>
            <a:r>
              <a:rPr lang="en-US" dirty="0" smtClean="0"/>
              <a:t>In the end, </a:t>
            </a:r>
            <a:r>
              <a:rPr lang="en-US" b="1" dirty="0" smtClean="0"/>
              <a:t>it is closed by /&gt;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211763"/>
          </a:xfrm>
        </p:spPr>
        <p:txBody>
          <a:bodyPr>
            <a:normAutofit fontScale="85000" lnSpcReduction="10000"/>
          </a:bodyPr>
          <a:lstStyle/>
          <a:p>
            <a:r>
              <a:rPr lang="en-US" dirty="0" smtClean="0"/>
              <a:t>There are </a:t>
            </a:r>
            <a:r>
              <a:rPr lang="en-US" b="1" dirty="0" smtClean="0"/>
              <a:t>two attributes that are necessary for every View. </a:t>
            </a:r>
          </a:p>
          <a:p>
            <a:r>
              <a:rPr lang="en-US" dirty="0" smtClean="0"/>
              <a:t>These are: </a:t>
            </a:r>
          </a:p>
          <a:p>
            <a:r>
              <a:rPr lang="en-US" sz="3600" b="1" dirty="0" err="1" smtClean="0"/>
              <a:t>android:layout_height</a:t>
            </a:r>
            <a:r>
              <a:rPr lang="en-US" sz="3600" b="1" dirty="0" smtClean="0"/>
              <a:t> and </a:t>
            </a:r>
          </a:p>
          <a:p>
            <a:r>
              <a:rPr lang="en-US" sz="3600" b="1" dirty="0" err="1" smtClean="0"/>
              <a:t>android:layout_width</a:t>
            </a:r>
            <a:r>
              <a:rPr lang="en-US" sz="3600" b="1" dirty="0" smtClean="0"/>
              <a:t>.</a:t>
            </a:r>
          </a:p>
          <a:p>
            <a:r>
              <a:rPr lang="en-US" dirty="0" smtClean="0"/>
              <a:t>These attributes define the size of the invisible rectangle that a view makes. </a:t>
            </a:r>
          </a:p>
          <a:p>
            <a:r>
              <a:rPr lang="en-US" dirty="0" smtClean="0"/>
              <a:t>Using these attributes </a:t>
            </a:r>
            <a:r>
              <a:rPr lang="en-US" b="1" dirty="0" smtClean="0"/>
              <a:t>we can easily control the size for every view in our android application.</a:t>
            </a:r>
          </a:p>
          <a:p>
            <a:r>
              <a:rPr lang="en-US" dirty="0" smtClean="0"/>
              <a:t>Apart from the above mentioned attributes, attributes like </a:t>
            </a:r>
            <a:r>
              <a:rPr lang="en-US" b="1" dirty="0" smtClean="0"/>
              <a:t>gravity, </a:t>
            </a:r>
            <a:r>
              <a:rPr lang="en-US" b="1" dirty="0" err="1" smtClean="0"/>
              <a:t>layout_gravity</a:t>
            </a:r>
            <a:r>
              <a:rPr lang="en-US" b="1" dirty="0" smtClean="0"/>
              <a:t>, padding and margin</a:t>
            </a:r>
            <a:r>
              <a:rPr lang="en-US" dirty="0" smtClean="0"/>
              <a:t> are some other commonly used attributes.</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1425</Words>
  <Application>Microsoft Office PowerPoint</Application>
  <PresentationFormat>On-screen Show (4:3)</PresentationFormat>
  <Paragraphs>217</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ANDROID VIEWS                                (AND WIDGETS)</vt:lpstr>
      <vt:lpstr>Introduction to Android Views and ViewGroups</vt:lpstr>
      <vt:lpstr>Slide 3</vt:lpstr>
      <vt:lpstr>UI Elements</vt:lpstr>
      <vt:lpstr>Slide 5</vt:lpstr>
      <vt:lpstr>Slide 6</vt:lpstr>
      <vt:lpstr>XML syntax for creating a View</vt:lpstr>
      <vt:lpstr>Slide 8</vt:lpstr>
      <vt:lpstr>Slide 9</vt:lpstr>
      <vt:lpstr>Slide 10</vt:lpstr>
      <vt:lpstr>Slide 11</vt:lpstr>
      <vt:lpstr>Slide 12</vt:lpstr>
      <vt:lpstr>Slide 13</vt:lpstr>
      <vt:lpstr>Programmatic and Declarative Approach</vt:lpstr>
      <vt:lpstr>Create UI Controls</vt:lpstr>
      <vt:lpstr>Slide 16</vt:lpstr>
      <vt:lpstr>TextView in Android</vt:lpstr>
      <vt:lpstr>Slide 18</vt:lpstr>
      <vt:lpstr>Slide 19</vt:lpstr>
      <vt:lpstr>Slide 20</vt:lpstr>
      <vt:lpstr>A view object may have a unique ID assigned to it which will identify the View uniquely within the tree. The syntax for an ID, inside an XML tag is −</vt:lpstr>
      <vt:lpstr>Slide 22</vt:lpstr>
      <vt:lpstr>Margin and Padding with a View Margin → android:layout_margin Padding → android:padding</vt:lpstr>
      <vt:lpstr>EditText View in Android</vt:lpstr>
      <vt:lpstr>Slide 25</vt:lpstr>
      <vt:lpstr>Slide 26</vt:lpstr>
      <vt:lpstr>Slide 27</vt:lpstr>
      <vt:lpstr>android:hint="Write your email address here“ This attribute gives a hint to the user about what should be entered in the box.  This is a temporary message that goes off as soon as the user starts to write anything in the field. </vt:lpstr>
      <vt:lpstr>ImageView and ImageButton in Android</vt:lpstr>
      <vt:lpstr> Following are some of the commonly used attributes with ImageView : android:background:  This property gives a background color to your ImageView.  When your image is not able to entirely fill the ImageView, then background color is used to fill the area not covered by the image. android:padding: To provide padding or extra space inside the ImageView for the image. </vt:lpstr>
      <vt:lpstr>Using an Image as Button ImageButton has the same property as ImageView.  Images set through ImageButton are clickable, and actions can be attached with them upon clicking.</vt:lpstr>
      <vt:lpstr>Slide 32</vt:lpstr>
      <vt:lpstr>Toast in Android This is called a Toast in Android. It is used to display short and temporary messages in android apps. </vt:lpstr>
      <vt:lpstr>CheckBox View in Android</vt:lpstr>
      <vt:lpstr>Android UI How to - Change CheckBox text on select event</vt:lpstr>
      <vt:lpstr>Slide 36</vt:lpstr>
      <vt:lpstr>RadioButton View in Android RadioButton is used when you have to allow selection of only one option among the list of multiple options.  It is used under its parent view – RadioGroup so that we can get one selected value out of all the listed radio buttons.</vt:lpstr>
      <vt:lpstr>Android - RadioGroup Control A RadioGroup class is used for set of radio buttons.</vt:lpstr>
      <vt:lpstr>Android Progress Bar using ProgressDialog</vt:lpstr>
      <vt:lpstr>Spinner in Android-A Spinner allows you to select an item from a drop down menu. It creates a menu with multiple options where a user can select any one option.</vt:lpstr>
      <vt:lpstr>Android - Time Picker</vt:lpstr>
      <vt:lpstr>Slide 42</vt:lpstr>
      <vt:lpstr>Android - Date Picker</vt:lpstr>
      <vt:lpstr>Adapters in Android- In Android, Adapter is a bridge between UI component and data source that helps us to fill data in UI component.  It holds the data and send the data to an Adapter view then view can takes the data from the adapter view and shows the data on different views like as ListView, GridView, Spinner etc.</vt:lpstr>
      <vt:lpstr>Types of Adapters In Android:</vt:lpstr>
      <vt:lpstr>Adapter Example In Android Studio:</vt:lpstr>
      <vt:lpstr>Android List View ListView, is a view group that displays a list of scrollable items.  The list items are automatically inserted to the list using an Adapter that pulls content from a data source such as an array or database table and converts each dataitem into a view that is placed in the list.</vt:lpstr>
      <vt:lpstr>Slide 48</vt:lpstr>
      <vt:lpstr>Get Value from the EditText and Set value to the TextView</vt:lpstr>
      <vt:lpstr>Slide 50</vt:lpstr>
      <vt:lpstr>Android - ToggleButton Control</vt:lpstr>
      <vt:lpstr>Slide 52</vt:lpstr>
      <vt:lpstr>Android Event Listeners</vt:lpstr>
      <vt:lpstr>What are the most commonly used Listeners?</vt:lpstr>
      <vt:lpstr>OnClickListener OnClickListener is used when one wants to execute a task in the event of a click.</vt:lpstr>
      <vt:lpstr>Example: On the click of the button, a toast will display the number of clicks.</vt:lpstr>
      <vt:lpstr>2. Android OnTouchListener</vt:lpstr>
      <vt:lpstr>Slide 58</vt:lpstr>
      <vt:lpstr>3. OnDateSetListener</vt:lpstr>
      <vt:lpstr>Implement the following in the onCreate method. Here we are setting an OnClickListener on a Button</vt:lpstr>
      <vt:lpstr>OnCheckedChangeListener: Used for handling changes in the state of checkboxes or radio buttons</vt:lpstr>
      <vt:lpstr>OnItemSelectedListener: Used for handling item selections in Spinner (dropdown) widgets.</vt:lpstr>
      <vt:lpstr> onMenuItemClick() method:  In Android, when you're working with options menus or context menus, you can use the onMenuItemClick() method to handle the selection of a menu item.  This method is part of the MenuItem.OnMenuItemClickListener interface.  </vt:lpstr>
      <vt:lpstr>Slide 64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VIEWS                                (AND WIDGETS)</dc:title>
  <dc:creator>CSE</dc:creator>
  <cp:lastModifiedBy>CSE</cp:lastModifiedBy>
  <cp:revision>149</cp:revision>
  <dcterms:created xsi:type="dcterms:W3CDTF">2006-08-16T00:00:00Z</dcterms:created>
  <dcterms:modified xsi:type="dcterms:W3CDTF">2024-03-09T04:12:17Z</dcterms:modified>
</cp:coreProperties>
</file>